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1"/>
  </p:notesMasterIdLst>
  <p:sldIdLst>
    <p:sldId id="315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1" r:id="rId19"/>
    <p:sldId id="330" r:id="rId20"/>
  </p:sldIdLst>
  <p:sldSz cx="9144000" cy="5143500" type="screen16x9"/>
  <p:notesSz cx="68119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E2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43745-39DF-ED7E-D1D9-235C277491CB}" v="1" dt="2022-05-16T08:41:41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000" autoAdjust="0"/>
  </p:normalViewPr>
  <p:slideViewPr>
    <p:cSldViewPr>
      <p:cViewPr varScale="1">
        <p:scale>
          <a:sx n="82" d="100"/>
          <a:sy n="82" d="100"/>
        </p:scale>
        <p:origin x="77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rostellar | Marketing &amp; Communication" userId="S::marketing@eurostellar.com::b5b1a81f-26fc-4368-97cf-2d10f6414cec" providerId="AD" clId="Web-{95F43745-39DF-ED7E-D1D9-235C277491CB}"/>
    <pc:docChg chg="modSld">
      <pc:chgData name="Eurostellar | Marketing &amp; Communication" userId="S::marketing@eurostellar.com::b5b1a81f-26fc-4368-97cf-2d10f6414cec" providerId="AD" clId="Web-{95F43745-39DF-ED7E-D1D9-235C277491CB}" dt="2022-05-16T08:41:41.338" v="0" actId="1076"/>
      <pc:docMkLst>
        <pc:docMk/>
      </pc:docMkLst>
      <pc:sldChg chg="modSp">
        <pc:chgData name="Eurostellar | Marketing &amp; Communication" userId="S::marketing@eurostellar.com::b5b1a81f-26fc-4368-97cf-2d10f6414cec" providerId="AD" clId="Web-{95F43745-39DF-ED7E-D1D9-235C277491CB}" dt="2022-05-16T08:41:41.338" v="0" actId="1076"/>
        <pc:sldMkLst>
          <pc:docMk/>
          <pc:sldMk cId="3962474605" sldId="315"/>
        </pc:sldMkLst>
        <pc:picChg chg="mod">
          <ac:chgData name="Eurostellar | Marketing &amp; Communication" userId="S::marketing@eurostellar.com::b5b1a81f-26fc-4368-97cf-2d10f6414cec" providerId="AD" clId="Web-{95F43745-39DF-ED7E-D1D9-235C277491CB}" dt="2022-05-16T08:41:41.338" v="0" actId="1076"/>
          <ac:picMkLst>
            <pc:docMk/>
            <pc:sldMk cId="3962474605" sldId="315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9FEF3-7D4E-4AE9-BCB3-3EB5C95FA744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362A6-26F5-4039-98EC-7B23580E22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8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62A6-26F5-4039-98EC-7B23580E22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11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362A6-26F5-4039-98EC-7B23580E223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96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62A6-26F5-4039-98EC-7B23580E223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72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2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96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4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78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40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84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36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84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40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00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07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67DB-3BF6-45E9-82A3-6E534A48EF6D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EE4D8-21D8-4E5D-BF24-9D5BE5B59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3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&amp;esrc=s&amp;source=images&amp;cd=&amp;cad=rja&amp;uact=8&amp;ved=&amp;url=http://www.feiruitrade.com/wiremeshfence/airportfence.html&amp;ei=0xqmVZ2wOMLcywPQt5SQDQ&amp;psig=AFQjCNGbBNoTwMWbEChdxFgtqJtl1K0djg&amp;ust=143703560422219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hyperlink" Target="http://www.google.cz/url?sa=i&amp;rct=j&amp;q=&amp;esrc=s&amp;source=images&amp;cd=&amp;cad=rja&amp;uact=8&amp;ved=0CAcQjRxqFQoTCPXehonb3MYCFYVVFAodPO0A5Q&amp;url=http://www.ancientrails.com/?m%3D201409&amp;ei=4RimVbXqCYWrUbzag6gO&amp;bvm=bv.97949915,d.bGQ&amp;psig=AFQjCNEDdHHTqx3UYaqDNBnt8Uq1qFUIyA&amp;ust=143703499010897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hyperlink" Target="http://www.google.cz/url?sa=i&amp;rct=j&amp;q=&amp;esrc=s&amp;source=images&amp;cd=&amp;cad=rja&amp;uact=8&amp;ved=&amp;url=http://www.feiruitrade.com/wiremeshfence/airportfence.html&amp;ei=0xqmVZ2wOMLcywPQt5SQDQ&amp;psig=AFQjCNGbBNoTwMWbEChdxFgtqJtl1K0djg&amp;ust=1437035604222193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8819" b="19040"/>
          <a:stretch/>
        </p:blipFill>
        <p:spPr>
          <a:xfrm>
            <a:off x="-15875" y="7937"/>
            <a:ext cx="9179416" cy="3787949"/>
          </a:xfrm>
          <a:prstGeom prst="rect">
            <a:avLst/>
          </a:prstGeom>
        </p:spPr>
      </p:pic>
      <p:sp>
        <p:nvSpPr>
          <p:cNvPr id="1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18E4238-CC4F-4B5F-A6D2-E37D1BE4FCA7}"/>
              </a:ext>
            </a:extLst>
          </p:cNvPr>
          <p:cNvSpPr/>
          <p:nvPr/>
        </p:nvSpPr>
        <p:spPr>
          <a:xfrm>
            <a:off x="-11440" y="1583704"/>
            <a:ext cx="7247736" cy="987701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Professional perimeter intrusion detection system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06" y="4221186"/>
            <a:ext cx="2781379" cy="70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78" y="3403624"/>
            <a:ext cx="1180759" cy="297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152" y="3364697"/>
            <a:ext cx="183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Powered by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41" y="267494"/>
            <a:ext cx="920916" cy="920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9" y="3899779"/>
            <a:ext cx="2527925" cy="10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7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délník 34"/>
          <p:cNvSpPr/>
          <p:nvPr/>
        </p:nvSpPr>
        <p:spPr>
          <a:xfrm>
            <a:off x="376808" y="699542"/>
            <a:ext cx="8371656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376808" y="699542"/>
            <a:ext cx="4051176" cy="3816424"/>
          </a:xfrm>
          <a:prstGeom prst="rect">
            <a:avLst/>
          </a:prstGeom>
          <a:solidFill>
            <a:srgbClr val="D5D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148064" y="844719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Line Controller PERIDECT+ (LCP+)</a:t>
            </a:r>
          </a:p>
          <a:p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0" name="Picture 2" descr="C:\0_Odkazy z plochy\TECHNIKA\PERIDECT+\Peridect_plus_foto 20141023\Upravené\FDV_03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02" y="1374740"/>
            <a:ext cx="3876038" cy="28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0720471C-181B-4267-98C8-A1A090EC7C31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27684" y="71361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LINE CONTROLLER PERIDECT+</a:t>
            </a:r>
          </a:p>
        </p:txBody>
      </p:sp>
      <p:pic>
        <p:nvPicPr>
          <p:cNvPr id="18" name="Picture 3" descr="C:\Users\najman.vaclav\Desktop\Peridect LOGO oře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/>
          </p:cNvSpPr>
          <p:nvPr/>
        </p:nvSpPr>
        <p:spPr bwMode="auto">
          <a:xfrm>
            <a:off x="611560" y="1203598"/>
            <a:ext cx="3672408" cy="2576824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 marL="0" lvl="1"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Line module for communication with </a:t>
            </a:r>
          </a:p>
          <a:p>
            <a:pPr marL="0" lvl="1"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  detection line</a:t>
            </a:r>
          </a:p>
          <a:p>
            <a:pPr marL="0" lvl="1"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Galvanic isolation of detection line</a:t>
            </a:r>
          </a:p>
          <a:p>
            <a:pPr marL="0" lvl="1"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Up to 500 detectors DSP+ or other  </a:t>
            </a:r>
          </a:p>
          <a:p>
            <a:pPr marL="0" lvl="1"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  modules</a:t>
            </a:r>
          </a:p>
          <a:p>
            <a:pPr marL="0" lvl="1"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Immune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symetric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communication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8220CB4-7A72-4CD9-9682-61268C2E9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6" y="818105"/>
            <a:ext cx="3509408" cy="3507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935"/>
            <a:ext cx="1629251" cy="410917"/>
          </a:xfrm>
          <a:prstGeom prst="rect">
            <a:avLst/>
          </a:prstGeom>
        </p:spPr>
      </p:pic>
      <p:sp>
        <p:nvSpPr>
          <p:cNvPr id="15" name="TextovéPole 72"/>
          <p:cNvSpPr txBox="1"/>
          <p:nvPr/>
        </p:nvSpPr>
        <p:spPr>
          <a:xfrm>
            <a:off x="2670572" y="4775150"/>
            <a:ext cx="645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323485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délník 32"/>
          <p:cNvSpPr/>
          <p:nvPr/>
        </p:nvSpPr>
        <p:spPr>
          <a:xfrm>
            <a:off x="6084168" y="699542"/>
            <a:ext cx="2880320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3126433" y="699542"/>
            <a:ext cx="2880320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179512" y="699542"/>
            <a:ext cx="2880320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42" name="Picture 2" descr="C:\0_Odkazy z plochy\TECHNIKA\PERIDECT+\Peridect_plus_foto 20141023\Upravené\FDV_04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91828"/>
            <a:ext cx="2529805" cy="159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délník 42"/>
          <p:cNvSpPr/>
          <p:nvPr/>
        </p:nvSpPr>
        <p:spPr>
          <a:xfrm>
            <a:off x="179512" y="3003798"/>
            <a:ext cx="2880320" cy="1512168"/>
          </a:xfrm>
          <a:prstGeom prst="rect">
            <a:avLst/>
          </a:prstGeom>
          <a:solidFill>
            <a:srgbClr val="D5D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3126433" y="3003798"/>
            <a:ext cx="2880320" cy="1512168"/>
          </a:xfrm>
          <a:prstGeom prst="rect">
            <a:avLst/>
          </a:prstGeom>
          <a:solidFill>
            <a:srgbClr val="D5D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5" name="Rectangle 9"/>
          <p:cNvSpPr>
            <a:spLocks/>
          </p:cNvSpPr>
          <p:nvPr/>
        </p:nvSpPr>
        <p:spPr bwMode="auto">
          <a:xfrm>
            <a:off x="323528" y="3219822"/>
            <a:ext cx="2366739" cy="1089645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>
              <a:spcAft>
                <a:spcPts val="60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16 relay outputs</a:t>
            </a:r>
          </a:p>
          <a:p>
            <a:pPr>
              <a:spcAft>
                <a:spcPts val="60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Switching contacts</a:t>
            </a:r>
          </a:p>
          <a:p>
            <a:pPr>
              <a:spcAft>
                <a:spcPts val="60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2 double balanced inputs</a:t>
            </a: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marL="1235075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marL="1235075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lvl="1" indent="0">
              <a:spcAft>
                <a:spcPts val="600"/>
              </a:spcAft>
              <a:defRPr/>
            </a:pP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lvl="1" indent="0">
              <a:spcAft>
                <a:spcPts val="600"/>
              </a:spcAft>
              <a:defRPr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6" name="Rectangle 9"/>
          <p:cNvSpPr>
            <a:spLocks/>
          </p:cNvSpPr>
          <p:nvPr/>
        </p:nvSpPr>
        <p:spPr bwMode="auto">
          <a:xfrm>
            <a:off x="3275856" y="3219822"/>
            <a:ext cx="2304256" cy="820152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>
              <a:spcAft>
                <a:spcPts val="60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16 relay outputs</a:t>
            </a:r>
          </a:p>
          <a:p>
            <a:pPr>
              <a:spcAft>
                <a:spcPts val="60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Switching contact</a:t>
            </a:r>
          </a:p>
          <a:p>
            <a:pPr>
              <a:spcAft>
                <a:spcPts val="60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2 double balanced inputs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3199928" y="843558"/>
            <a:ext cx="28068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I/O RS485 Module PERIDECT+ (IOP+/RS485)</a:t>
            </a:r>
          </a:p>
          <a:p>
            <a:endParaRPr lang="cs-CZ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304800" y="844719"/>
            <a:ext cx="2620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latin typeface="Arial" panose="020B0604020202020204" pitchFamily="34" charset="0"/>
                <a:cs typeface="Consolas" panose="020B0609020204030204" pitchFamily="49" charset="0"/>
              </a:rPr>
              <a:t>I/O LAN Module </a:t>
            </a:r>
            <a:r>
              <a:rPr lang="cs-CZ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PERIDECT+</a:t>
            </a:r>
            <a:r>
              <a:rPr lang="cs-CZ" sz="1100" b="1" dirty="0">
                <a:latin typeface="Arial" panose="020B0604020202020204" pitchFamily="34" charset="0"/>
                <a:cs typeface="Consolas" panose="020B0609020204030204" pitchFamily="49" charset="0"/>
              </a:rPr>
              <a:t> (IOP+/LAN)</a:t>
            </a:r>
            <a:endParaRPr lang="cs-CZ" sz="1100" b="1" dirty="0">
              <a:latin typeface="Arial" panose="020B0604020202020204" pitchFamily="34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084168" y="3003798"/>
            <a:ext cx="2880320" cy="1512168"/>
          </a:xfrm>
          <a:prstGeom prst="rect">
            <a:avLst/>
          </a:prstGeom>
          <a:solidFill>
            <a:srgbClr val="D5D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1" name="Rectangle 9"/>
          <p:cNvSpPr>
            <a:spLocks/>
          </p:cNvSpPr>
          <p:nvPr/>
        </p:nvSpPr>
        <p:spPr bwMode="auto">
          <a:xfrm>
            <a:off x="6218658" y="3219822"/>
            <a:ext cx="2601814" cy="1133073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>
              <a:spcAft>
                <a:spcPts val="60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Expansion module for IOP+/LAN and </a:t>
            </a:r>
          </a:p>
          <a:p>
            <a:pPr>
              <a:spcAft>
                <a:spcPts val="600"/>
              </a:spcAft>
              <a:defRPr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   IOP+/RS485</a:t>
            </a:r>
            <a:endParaRPr lang="en-GB" sz="1050" dirty="0">
              <a:latin typeface="Arial" panose="020B0604020202020204" pitchFamily="34" charset="0"/>
              <a:cs typeface="Consolas" panose="020B0609020204030204" pitchFamily="49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S</a:t>
            </a:r>
            <a:r>
              <a:rPr lang="en-GB" sz="1050" dirty="0">
                <a:latin typeface="Arial" panose="020B0604020202020204" pitchFamily="34" charset="0"/>
                <a:cs typeface="Consolas" panose="020B0609020204030204" pitchFamily="49" charset="0"/>
              </a:rPr>
              <a:t>witching contacts</a:t>
            </a:r>
          </a:p>
          <a:p>
            <a:pPr>
              <a:spcAft>
                <a:spcPts val="600"/>
              </a:spcAft>
              <a:defRPr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A</a:t>
            </a:r>
            <a:r>
              <a:rPr lang="cs-CZ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dditional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16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r</a:t>
            </a:r>
            <a:r>
              <a:rPr lang="en-GB" sz="1050" dirty="0">
                <a:latin typeface="Arial" panose="020B0604020202020204" pitchFamily="34" charset="0"/>
                <a:cs typeface="Consolas" panose="020B0609020204030204" pitchFamily="49" charset="0"/>
              </a:rPr>
              <a:t>elay outputs</a:t>
            </a:r>
          </a:p>
          <a:p>
            <a:pPr lvl="1" indent="0">
              <a:spcAft>
                <a:spcPts val="600"/>
              </a:spcAft>
              <a:defRPr/>
            </a:pPr>
            <a:endParaRPr lang="en-US" sz="1200" dirty="0">
              <a:latin typeface="Arial" panose="020B0604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6084168" y="843558"/>
            <a:ext cx="2915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I/O Expansion Module PERIDECT+ (IOP+/EXP)</a:t>
            </a:r>
            <a:endParaRPr lang="cs-CZ" sz="1100" b="1" dirty="0">
              <a:latin typeface="Arial" panose="020B0604020202020204" pitchFamily="34" charset="0"/>
            </a:endParaRPr>
          </a:p>
        </p:txBody>
      </p:sp>
      <p:pic>
        <p:nvPicPr>
          <p:cNvPr id="23" name="Picture 2" descr="C:\0_Odkazy z plochy\TECHNIKA\PERIDECT+\Peridect_plus_foto 20141023\Upravené\FDV_04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03" y="1203598"/>
            <a:ext cx="2496033" cy="16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950E681-1336-40B8-95D6-FBF4008501FC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4" name="Picture 2" descr="C:\0_Odkazy z plochy\TECHNIKA\PERIDECT+\Peridect_plus_foto 20141023\Upravené\FDV_0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646"/>
            <a:ext cx="2592288" cy="17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1812712" y="60371"/>
            <a:ext cx="47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I/O 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ODULES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3" descr="C:\Users\najman.vaclav\Desktop\Peridect LOGO oře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B66BA61-12D7-469C-9471-1A53362D1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6" y="818105"/>
            <a:ext cx="3509408" cy="35072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935"/>
            <a:ext cx="1629251" cy="410917"/>
          </a:xfrm>
          <a:prstGeom prst="rect">
            <a:avLst/>
          </a:prstGeom>
        </p:spPr>
      </p:pic>
      <p:sp>
        <p:nvSpPr>
          <p:cNvPr id="28" name="TextovéPole 72"/>
          <p:cNvSpPr txBox="1"/>
          <p:nvPr/>
        </p:nvSpPr>
        <p:spPr>
          <a:xfrm>
            <a:off x="2670572" y="4775150"/>
            <a:ext cx="645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161991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délník 32"/>
          <p:cNvSpPr/>
          <p:nvPr/>
        </p:nvSpPr>
        <p:spPr>
          <a:xfrm>
            <a:off x="5929053" y="630541"/>
            <a:ext cx="2940422" cy="397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04478" y="622176"/>
            <a:ext cx="2717254" cy="1933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308323" y="1746631"/>
            <a:ext cx="2713409" cy="809112"/>
          </a:xfrm>
          <a:prstGeom prst="rect">
            <a:avLst/>
          </a:prstGeom>
          <a:solidFill>
            <a:srgbClr val="D5DE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5" name="Rectangle 9"/>
          <p:cNvSpPr>
            <a:spLocks/>
          </p:cNvSpPr>
          <p:nvPr/>
        </p:nvSpPr>
        <p:spPr bwMode="auto">
          <a:xfrm>
            <a:off x="376486" y="1773145"/>
            <a:ext cx="2664296" cy="756084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>
              <a:spcAft>
                <a:spcPts val="60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Increased sensitivity</a:t>
            </a:r>
          </a:p>
          <a:p>
            <a:pPr>
              <a:spcAft>
                <a:spcPts val="600"/>
              </a:spcAft>
              <a:defRPr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Remote setting of sensitivity</a:t>
            </a:r>
          </a:p>
          <a:p>
            <a:pPr>
              <a:spcAft>
                <a:spcPts val="600"/>
              </a:spcAft>
              <a:defRPr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Software sensitivity set up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marL="1235075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lvl="1" indent="0">
              <a:spcAft>
                <a:spcPts val="600"/>
              </a:spcAft>
              <a:defRPr/>
            </a:pP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lvl="1" indent="0">
              <a:spcAft>
                <a:spcPts val="600"/>
              </a:spcAft>
              <a:defRPr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29766" y="622177"/>
            <a:ext cx="24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latin typeface="Arial" panose="020B0604020202020204" pitchFamily="34" charset="0"/>
                <a:cs typeface="Consolas" panose="020B0609020204030204" pitchFamily="49" charset="0"/>
              </a:rPr>
              <a:t>Detection Sensor </a:t>
            </a:r>
            <a:r>
              <a:rPr lang="cs-CZ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PERIDECT+</a:t>
            </a:r>
            <a:r>
              <a:rPr lang="cs-CZ" sz="1100" b="1" dirty="0">
                <a:latin typeface="Arial" panose="020B0604020202020204" pitchFamily="34" charset="0"/>
                <a:cs typeface="Consolas" panose="020B0609020204030204" pitchFamily="49" charset="0"/>
              </a:rPr>
              <a:t> (DSP+)</a:t>
            </a:r>
            <a:endParaRPr lang="cs-CZ" sz="1100" b="1" dirty="0">
              <a:latin typeface="Arial" panose="020B060402020202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112790" y="622176"/>
            <a:ext cx="2717254" cy="1933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116635" y="1746595"/>
            <a:ext cx="2713409" cy="809112"/>
          </a:xfrm>
          <a:prstGeom prst="rect">
            <a:avLst/>
          </a:prstGeom>
          <a:solidFill>
            <a:srgbClr val="D5DE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6" name="Rectangle 9"/>
          <p:cNvSpPr>
            <a:spLocks/>
          </p:cNvSpPr>
          <p:nvPr/>
        </p:nvSpPr>
        <p:spPr bwMode="auto">
          <a:xfrm>
            <a:off x="3196245" y="1782669"/>
            <a:ext cx="2664296" cy="820152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>
              <a:spcAft>
                <a:spcPts val="600"/>
              </a:spcAft>
              <a:defRPr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Limits short-circuit on the detection line</a:t>
            </a:r>
          </a:p>
          <a:p>
            <a:pPr>
              <a:spcAft>
                <a:spcPts val="600"/>
              </a:spcAft>
              <a:defRPr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Maximum 20 separators per one line</a:t>
            </a:r>
          </a:p>
          <a:p>
            <a:pPr>
              <a:spcAft>
                <a:spcPts val="600"/>
              </a:spcAft>
              <a:defRPr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Built-in overvoltage protection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3266331" y="630541"/>
            <a:ext cx="2170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Line Separator PERIDECT+ (LSP+)</a:t>
            </a:r>
            <a:endParaRPr lang="cs-CZ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123796" y="2668401"/>
            <a:ext cx="2717254" cy="1933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124637" y="3793252"/>
            <a:ext cx="2713409" cy="809112"/>
          </a:xfrm>
          <a:prstGeom prst="rect">
            <a:avLst/>
          </a:prstGeom>
          <a:solidFill>
            <a:srgbClr val="D5DE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1" name="Rectangle 9"/>
          <p:cNvSpPr>
            <a:spLocks/>
          </p:cNvSpPr>
          <p:nvPr/>
        </p:nvSpPr>
        <p:spPr bwMode="auto">
          <a:xfrm>
            <a:off x="3209149" y="3856876"/>
            <a:ext cx="2169766" cy="303505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>
              <a:spcAft>
                <a:spcPts val="60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Overvoltage electronic protector</a:t>
            </a:r>
          </a:p>
          <a:p>
            <a:pPr>
              <a:spcAft>
                <a:spcPts val="600"/>
              </a:spcAft>
              <a:defRPr/>
            </a:pPr>
            <a:endParaRPr lang="en-US" sz="1200" dirty="0">
              <a:latin typeface="Arial" panose="020B0604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266331" y="2670840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Line Protector PERIDECT+ (LPP+)</a:t>
            </a:r>
            <a:endParaRPr lang="cs-CZ" sz="1100" b="1" dirty="0">
              <a:latin typeface="Arial" panose="020B0604020202020204" pitchFamily="34" charset="0"/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304478" y="2670839"/>
            <a:ext cx="2717254" cy="1933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308323" y="3795294"/>
            <a:ext cx="2713409" cy="809112"/>
          </a:xfrm>
          <a:prstGeom prst="rect">
            <a:avLst/>
          </a:prstGeom>
          <a:solidFill>
            <a:srgbClr val="D5DE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6" name="Rectangle 9"/>
          <p:cNvSpPr>
            <a:spLocks/>
          </p:cNvSpPr>
          <p:nvPr/>
        </p:nvSpPr>
        <p:spPr bwMode="auto">
          <a:xfrm>
            <a:off x="376486" y="3821808"/>
            <a:ext cx="2707698" cy="756084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>
              <a:spcAft>
                <a:spcPts val="600"/>
              </a:spcAft>
              <a:defRPr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2 double balanced inputs + 1 output</a:t>
            </a:r>
          </a:p>
          <a:p>
            <a:pPr>
              <a:spcAft>
                <a:spcPts val="600"/>
              </a:spcAft>
              <a:defRPr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Fitting on any place on the line</a:t>
            </a:r>
          </a:p>
          <a:p>
            <a:pPr>
              <a:spcAft>
                <a:spcPts val="600"/>
              </a:spcAft>
              <a:defRPr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Max. 64 per one CUP+ (128 inputs)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marL="1235075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marL="1235075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lvl="1" indent="0">
              <a:spcAft>
                <a:spcPts val="600"/>
              </a:spcAft>
              <a:defRPr/>
            </a:pP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lvl="1" indent="0">
              <a:spcAft>
                <a:spcPts val="600"/>
              </a:spcAft>
              <a:defRPr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429766" y="2670840"/>
            <a:ext cx="24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latin typeface="Arial" panose="020B0604020202020204" pitchFamily="34" charset="0"/>
                <a:cs typeface="Consolas" panose="020B0609020204030204" pitchFamily="49" charset="0"/>
              </a:rPr>
              <a:t>Line Input </a:t>
            </a:r>
            <a:r>
              <a:rPr lang="cs-CZ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PERIDECT+</a:t>
            </a:r>
            <a:r>
              <a:rPr lang="cs-CZ" sz="1100" b="1" dirty="0">
                <a:latin typeface="Arial" panose="020B0604020202020204" pitchFamily="34" charset="0"/>
                <a:cs typeface="Consolas" panose="020B0609020204030204" pitchFamily="49" charset="0"/>
              </a:rPr>
              <a:t> (LIP+)</a:t>
            </a:r>
            <a:endParaRPr lang="cs-CZ" sz="1100" b="1" dirty="0">
              <a:latin typeface="Arial" panose="020B0604020202020204" pitchFamily="34" charset="0"/>
            </a:endParaRPr>
          </a:p>
        </p:txBody>
      </p:sp>
      <p:sp>
        <p:nvSpPr>
          <p:cNvPr id="62" name="Rectangle 9"/>
          <p:cNvSpPr>
            <a:spLocks/>
          </p:cNvSpPr>
          <p:nvPr/>
        </p:nvSpPr>
        <p:spPr bwMode="auto">
          <a:xfrm>
            <a:off x="3203848" y="3824876"/>
            <a:ext cx="2294731" cy="372932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 marL="1235075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lvl="1" indent="0">
              <a:spcAft>
                <a:spcPts val="600"/>
              </a:spcAft>
              <a:defRPr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53" y="1115343"/>
            <a:ext cx="2937257" cy="318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bdélník 29"/>
          <p:cNvSpPr/>
          <p:nvPr/>
        </p:nvSpPr>
        <p:spPr>
          <a:xfrm>
            <a:off x="5929053" y="3785936"/>
            <a:ext cx="2937257" cy="824379"/>
          </a:xfrm>
          <a:prstGeom prst="rect">
            <a:avLst/>
          </a:prstGeom>
          <a:solidFill>
            <a:srgbClr val="D5DE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933472" y="630541"/>
            <a:ext cx="2936003" cy="484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795319" y="736536"/>
            <a:ext cx="3348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Consolas" panose="020B0609020204030204" pitchFamily="49" charset="0"/>
              </a:rPr>
              <a:t>Plastic cover for all detection line components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123728" y="5147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DETECTION LINE</a:t>
            </a:r>
          </a:p>
        </p:txBody>
      </p:sp>
      <p:sp>
        <p:nvSpPr>
          <p:cNvPr id="34" name="Rectangle 9"/>
          <p:cNvSpPr>
            <a:spLocks/>
          </p:cNvSpPr>
          <p:nvPr/>
        </p:nvSpPr>
        <p:spPr bwMode="auto">
          <a:xfrm>
            <a:off x="6020110" y="3853264"/>
            <a:ext cx="2728354" cy="709998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>
              <a:spcAft>
                <a:spcPts val="60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UV resistant polycarbonate cover</a:t>
            </a:r>
          </a:p>
          <a:p>
            <a:pPr>
              <a:spcAft>
                <a:spcPts val="600"/>
              </a:spcAft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Protecti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o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 against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unathori</a:t>
            </a:r>
            <a:r>
              <a:rPr lang="cs-CZ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zed manipulation</a:t>
            </a:r>
          </a:p>
          <a:p>
            <a:pPr>
              <a:spcAft>
                <a:spcPts val="600"/>
              </a:spcAft>
              <a:defRPr/>
            </a:pPr>
            <a:endParaRPr lang="cs-CZ" sz="105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1200" dirty="0">
              <a:latin typeface="Arial" panose="020B0604020202020204" pitchFamily="34" charset="0"/>
              <a:cs typeface="Consolas" panose="020B0609020204030204" pitchFamily="49" charset="0"/>
            </a:endParaRPr>
          </a:p>
        </p:txBody>
      </p:sp>
      <p:pic>
        <p:nvPicPr>
          <p:cNvPr id="44" name="Picture 3" descr="C:\Users\najman.vaclav\Desktop\Peridect LOGO oře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jman.vaclav\Desktop\L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61" y="1023123"/>
            <a:ext cx="1363589" cy="62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jman.vaclav\Desktop\LI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1" y="2988752"/>
            <a:ext cx="1387091" cy="6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24753E88-C9A2-4438-A67C-673CEED45B76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053" name="Picture 5" descr="C:\Users\najman.vaclav\Desktop\DS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9" y="1008603"/>
            <a:ext cx="1368153" cy="6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1">
            <a:extLst>
              <a:ext uri="{FF2B5EF4-FFF2-40B4-BE49-F238E27FC236}">
                <a16:creationId xmlns:a16="http://schemas.microsoft.com/office/drawing/2014/main" id="{DB016209-2115-4706-9870-257844EDA7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46" y="1167423"/>
            <a:ext cx="3509408" cy="3507289"/>
          </a:xfrm>
          <a:prstGeom prst="rect">
            <a:avLst/>
          </a:prstGeom>
        </p:spPr>
      </p:pic>
      <p:pic>
        <p:nvPicPr>
          <p:cNvPr id="2054" name="Picture 6" descr="C:\Users\najman.vaclav\Desktop\LP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22" y="3031093"/>
            <a:ext cx="1375972" cy="6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935"/>
            <a:ext cx="1629251" cy="410917"/>
          </a:xfrm>
          <a:prstGeom prst="rect">
            <a:avLst/>
          </a:prstGeom>
        </p:spPr>
      </p:pic>
      <p:sp>
        <p:nvSpPr>
          <p:cNvPr id="39" name="TextovéPole 72"/>
          <p:cNvSpPr txBox="1"/>
          <p:nvPr/>
        </p:nvSpPr>
        <p:spPr>
          <a:xfrm>
            <a:off x="2670572" y="4775150"/>
            <a:ext cx="645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188366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>
            <a:extLst>
              <a:ext uri="{FF2B5EF4-FFF2-40B4-BE49-F238E27FC236}">
                <a16:creationId xmlns:a16="http://schemas.microsoft.com/office/drawing/2014/main" id="{09763A13-7985-48AE-9033-5430C6378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6" y="818105"/>
            <a:ext cx="3509408" cy="3507289"/>
          </a:xfrm>
          <a:prstGeom prst="rect">
            <a:avLst/>
          </a:prstGeom>
        </p:spPr>
      </p:pic>
      <p:cxnSp>
        <p:nvCxnSpPr>
          <p:cNvPr id="3" name="Přímá spojnice 2"/>
          <p:cNvCxnSpPr/>
          <p:nvPr/>
        </p:nvCxnSpPr>
        <p:spPr>
          <a:xfrm flipV="1">
            <a:off x="2253491" y="1985466"/>
            <a:ext cx="0" cy="262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2564284" y="2004070"/>
            <a:ext cx="0" cy="262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V="1">
            <a:off x="6554921" y="1985466"/>
            <a:ext cx="0" cy="262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6876256" y="2004070"/>
            <a:ext cx="0" cy="262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C:\Users\najman.vaclav\Desktop\Det linie long no separators sho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9742"/>
            <a:ext cx="4176000" cy="5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bdélník 53"/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6" name="Rectangle 9"/>
          <p:cNvSpPr>
            <a:spLocks/>
          </p:cNvSpPr>
          <p:nvPr/>
        </p:nvSpPr>
        <p:spPr bwMode="auto">
          <a:xfrm>
            <a:off x="2386636" y="51470"/>
            <a:ext cx="4057572" cy="423435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INSTALLATION EXAMPLE</a:t>
            </a:r>
          </a:p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3" descr="C:\Users\najman.vaclav\Desktop\Peridect LOGO oře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61"/>
          <p:cNvSpPr txBox="1">
            <a:spLocks noChangeArrowheads="1"/>
          </p:cNvSpPr>
          <p:nvPr/>
        </p:nvSpPr>
        <p:spPr bwMode="auto">
          <a:xfrm>
            <a:off x="1309522" y="2128029"/>
            <a:ext cx="491786" cy="25196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20" name="Text Box 161"/>
          <p:cNvSpPr txBox="1">
            <a:spLocks noChangeArrowheads="1"/>
          </p:cNvSpPr>
          <p:nvPr/>
        </p:nvSpPr>
        <p:spPr bwMode="auto">
          <a:xfrm>
            <a:off x="2249671" y="1275606"/>
            <a:ext cx="378114" cy="22895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CUP+                                               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21" name="Text Box 161"/>
          <p:cNvSpPr txBox="1">
            <a:spLocks noChangeArrowheads="1"/>
          </p:cNvSpPr>
          <p:nvPr/>
        </p:nvSpPr>
        <p:spPr bwMode="auto">
          <a:xfrm>
            <a:off x="3215046" y="2114420"/>
            <a:ext cx="345812" cy="25118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pic>
        <p:nvPicPr>
          <p:cNvPr id="22" name="Obrázek 21" descr="C:\Users\cadil.ondrej\Documents\Fotodokumentace\PERIDECT+\FDV_04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62" y="1456642"/>
            <a:ext cx="866646" cy="67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36" y="2126611"/>
            <a:ext cx="823212" cy="6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1043608" y="3114299"/>
            <a:ext cx="149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</a:rPr>
              <a:t>Up to 500 DSP+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128393" y="3130729"/>
            <a:ext cx="149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</a:rPr>
              <a:t>Up to 500 DSP+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5076056" y="3147814"/>
            <a:ext cx="149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</a:rPr>
              <a:t>Up to 500 DSP+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7179360" y="3147814"/>
            <a:ext cx="149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</a:rPr>
              <a:t>Up to 500 DSP+</a:t>
            </a:r>
          </a:p>
        </p:txBody>
      </p:sp>
      <p:pic>
        <p:nvPicPr>
          <p:cNvPr id="72" name="Picture 8" descr="C:\Users\najman.vaclav\Desktop\Det linie long no separators sho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96" y="2499742"/>
            <a:ext cx="4176000" cy="5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32" y="2130003"/>
            <a:ext cx="823212" cy="6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 Box 161"/>
          <p:cNvSpPr txBox="1">
            <a:spLocks noChangeArrowheads="1"/>
          </p:cNvSpPr>
          <p:nvPr/>
        </p:nvSpPr>
        <p:spPr bwMode="auto">
          <a:xfrm>
            <a:off x="5607683" y="2122236"/>
            <a:ext cx="491786" cy="25196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75" name="Text Box 161"/>
          <p:cNvSpPr txBox="1">
            <a:spLocks noChangeArrowheads="1"/>
          </p:cNvSpPr>
          <p:nvPr/>
        </p:nvSpPr>
        <p:spPr bwMode="auto">
          <a:xfrm>
            <a:off x="6515465" y="1255368"/>
            <a:ext cx="781991" cy="22895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CUP+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76" name="Text Box 161"/>
          <p:cNvSpPr txBox="1">
            <a:spLocks noChangeArrowheads="1"/>
          </p:cNvSpPr>
          <p:nvPr/>
        </p:nvSpPr>
        <p:spPr bwMode="auto">
          <a:xfrm>
            <a:off x="7513207" y="2108627"/>
            <a:ext cx="345812" cy="25118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pic>
        <p:nvPicPr>
          <p:cNvPr id="77" name="Obrázek 76" descr="C:\Users\cadil.ondrej\Documents\Fotodokumentace\PERIDECT+\FDV_04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23" y="1450849"/>
            <a:ext cx="866646" cy="67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97" y="2120818"/>
            <a:ext cx="823212" cy="6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47659466-9913-4601-A9DF-4AD880CD0629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79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93" y="2124210"/>
            <a:ext cx="823212" cy="6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3413613" y="1553197"/>
            <a:ext cx="23517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Up to 3km (for 3m post spacing)</a:t>
            </a:r>
          </a:p>
        </p:txBody>
      </p:sp>
      <p:cxnSp>
        <p:nvCxnSpPr>
          <p:cNvPr id="69" name="Přímá spojnice se šipkou 68"/>
          <p:cNvCxnSpPr>
            <a:cxnSpLocks/>
          </p:cNvCxnSpPr>
          <p:nvPr/>
        </p:nvCxnSpPr>
        <p:spPr>
          <a:xfrm flipH="1" flipV="1">
            <a:off x="3041700" y="1694458"/>
            <a:ext cx="3600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>
            <a:cxnSpLocks/>
          </p:cNvCxnSpPr>
          <p:nvPr/>
        </p:nvCxnSpPr>
        <p:spPr>
          <a:xfrm>
            <a:off x="5765325" y="1694458"/>
            <a:ext cx="334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3137572" y="3848149"/>
            <a:ext cx="27894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 </a:t>
            </a:r>
            <a:r>
              <a:rPr lang="en-GB" sz="1400" dirty="0"/>
              <a:t>Unlimited total length of </a:t>
            </a:r>
            <a:r>
              <a:rPr lang="cs-CZ" sz="1400" dirty="0"/>
              <a:t>p</a:t>
            </a:r>
            <a:r>
              <a:rPr lang="en-GB" sz="1400" dirty="0" err="1"/>
              <a:t>erimeter</a:t>
            </a:r>
            <a:endParaRPr lang="en-GB" sz="1400" dirty="0"/>
          </a:p>
        </p:txBody>
      </p:sp>
      <p:cxnSp>
        <p:nvCxnSpPr>
          <p:cNvPr id="35" name="Přímá spojnice se šipkou 34"/>
          <p:cNvCxnSpPr>
            <a:cxnSpLocks/>
          </p:cNvCxnSpPr>
          <p:nvPr/>
        </p:nvCxnSpPr>
        <p:spPr>
          <a:xfrm>
            <a:off x="5928433" y="4005332"/>
            <a:ext cx="26454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cxnSpLocks/>
          </p:cNvCxnSpPr>
          <p:nvPr/>
        </p:nvCxnSpPr>
        <p:spPr>
          <a:xfrm flipH="1">
            <a:off x="579663" y="4011910"/>
            <a:ext cx="255981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935"/>
            <a:ext cx="1629251" cy="410917"/>
          </a:xfrm>
          <a:prstGeom prst="rect">
            <a:avLst/>
          </a:prstGeom>
        </p:spPr>
      </p:pic>
      <p:sp>
        <p:nvSpPr>
          <p:cNvPr id="44" name="TextovéPole 72"/>
          <p:cNvSpPr txBox="1"/>
          <p:nvPr/>
        </p:nvSpPr>
        <p:spPr>
          <a:xfrm>
            <a:off x="2670572" y="4775150"/>
            <a:ext cx="645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245764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DE1891C-9F6F-47F4-A87C-5C13D63E4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6" y="818105"/>
            <a:ext cx="3509408" cy="3507289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4373588" y="1795129"/>
            <a:ext cx="0" cy="262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4684381" y="1813733"/>
            <a:ext cx="0" cy="262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najman.vaclav\Desktop\Safegurded lin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59" y="717747"/>
            <a:ext cx="7184034" cy="37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bdélník 53"/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6" name="Rectangle 9"/>
          <p:cNvSpPr>
            <a:spLocks/>
          </p:cNvSpPr>
          <p:nvPr/>
        </p:nvSpPr>
        <p:spPr bwMode="auto">
          <a:xfrm>
            <a:off x="2397598" y="107814"/>
            <a:ext cx="4304807" cy="423435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REDUNDANCY EXAMPLE </a:t>
            </a:r>
          </a:p>
          <a:p>
            <a:pPr algn="ctr"/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3" descr="C:\Users\najman.vaclav\Desktop\Peridect LOGO oře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61"/>
          <p:cNvSpPr txBox="1">
            <a:spLocks noChangeArrowheads="1"/>
          </p:cNvSpPr>
          <p:nvPr/>
        </p:nvSpPr>
        <p:spPr bwMode="auto">
          <a:xfrm>
            <a:off x="3173906" y="1363885"/>
            <a:ext cx="778425" cy="45003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 MASTER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22" name="Text Box 161"/>
          <p:cNvSpPr txBox="1">
            <a:spLocks noChangeArrowheads="1"/>
          </p:cNvSpPr>
          <p:nvPr/>
        </p:nvSpPr>
        <p:spPr bwMode="auto">
          <a:xfrm>
            <a:off x="4445348" y="2515689"/>
            <a:ext cx="478066" cy="3009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CUP+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23" name="Text Box 161"/>
          <p:cNvSpPr txBox="1">
            <a:spLocks noChangeArrowheads="1"/>
          </p:cNvSpPr>
          <p:nvPr/>
        </p:nvSpPr>
        <p:spPr bwMode="auto">
          <a:xfrm>
            <a:off x="5334672" y="1347312"/>
            <a:ext cx="685756" cy="48489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 SLAVE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pic>
        <p:nvPicPr>
          <p:cNvPr id="24" name="Obrázek 23" descr="C:\Users\cadil.ondrej\Documents\Fotodokumentace\PERIDECT+\FDV_04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79" y="1915052"/>
            <a:ext cx="885247" cy="68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43494"/>
            <a:ext cx="854376" cy="7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24" y="1243494"/>
            <a:ext cx="854376" cy="7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3952331" y="3141180"/>
            <a:ext cx="140203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Up to 500 DSP+</a:t>
            </a:r>
          </a:p>
        </p:txBody>
      </p:sp>
      <p:pic>
        <p:nvPicPr>
          <p:cNvPr id="4100" name="Picture 4" descr="C:\Users\najman.vaclav\Desktop\Kruh separat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14" y="3528560"/>
            <a:ext cx="286469" cy="28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04248" y="351888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</a:rPr>
              <a:t>- Separator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952331" y="3517905"/>
            <a:ext cx="138234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 Up to 1,5 km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E844710-6309-48CE-B0EC-5361AFA527CF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935"/>
            <a:ext cx="1629251" cy="410917"/>
          </a:xfrm>
          <a:prstGeom prst="rect">
            <a:avLst/>
          </a:prstGeom>
        </p:spPr>
      </p:pic>
      <p:sp>
        <p:nvSpPr>
          <p:cNvPr id="31" name="TextovéPole 72"/>
          <p:cNvSpPr txBox="1"/>
          <p:nvPr/>
        </p:nvSpPr>
        <p:spPr>
          <a:xfrm>
            <a:off x="2670572" y="4775150"/>
            <a:ext cx="645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168648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588DCEA-5190-459E-B110-8AF356F43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6" y="818105"/>
            <a:ext cx="3509408" cy="3507289"/>
          </a:xfrm>
          <a:prstGeom prst="rect">
            <a:avLst/>
          </a:prstGeom>
        </p:spPr>
      </p:pic>
      <p:cxnSp>
        <p:nvCxnSpPr>
          <p:cNvPr id="49" name="Přímá spojnice 48"/>
          <p:cNvCxnSpPr/>
          <p:nvPr/>
        </p:nvCxnSpPr>
        <p:spPr>
          <a:xfrm flipV="1">
            <a:off x="4503204" y="3476708"/>
            <a:ext cx="0" cy="244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 flipV="1">
            <a:off x="4661473" y="3476708"/>
            <a:ext cx="0" cy="262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4505560" y="1568225"/>
            <a:ext cx="158269" cy="262751"/>
            <a:chOff x="309275" y="2983990"/>
            <a:chExt cx="158269" cy="262751"/>
          </a:xfrm>
        </p:grpSpPr>
        <p:cxnSp>
          <p:nvCxnSpPr>
            <p:cNvPr id="42" name="Přímá spojnice 41"/>
            <p:cNvCxnSpPr/>
            <p:nvPr/>
          </p:nvCxnSpPr>
          <p:spPr>
            <a:xfrm flipV="1">
              <a:off x="309275" y="2983990"/>
              <a:ext cx="0" cy="2441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flipV="1">
              <a:off x="467544" y="2983990"/>
              <a:ext cx="0" cy="2627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 rot="16200000">
            <a:off x="7266852" y="2506035"/>
            <a:ext cx="158269" cy="262751"/>
            <a:chOff x="160869" y="2284506"/>
            <a:chExt cx="158269" cy="262751"/>
          </a:xfrm>
        </p:grpSpPr>
        <p:cxnSp>
          <p:nvCxnSpPr>
            <p:cNvPr id="51" name="Přímá spojnice 50"/>
            <p:cNvCxnSpPr/>
            <p:nvPr/>
          </p:nvCxnSpPr>
          <p:spPr>
            <a:xfrm flipV="1">
              <a:off x="160869" y="2284506"/>
              <a:ext cx="0" cy="2441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 flipV="1">
              <a:off x="319138" y="2284506"/>
              <a:ext cx="0" cy="2627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Skupina 59"/>
          <p:cNvGrpSpPr/>
          <p:nvPr/>
        </p:nvGrpSpPr>
        <p:grpSpPr>
          <a:xfrm rot="16200000">
            <a:off x="1723740" y="2489424"/>
            <a:ext cx="158269" cy="262751"/>
            <a:chOff x="160869" y="2284506"/>
            <a:chExt cx="158269" cy="262751"/>
          </a:xfrm>
        </p:grpSpPr>
        <p:cxnSp>
          <p:nvCxnSpPr>
            <p:cNvPr id="69" name="Přímá spojnice 68"/>
            <p:cNvCxnSpPr/>
            <p:nvPr/>
          </p:nvCxnSpPr>
          <p:spPr>
            <a:xfrm flipV="1">
              <a:off x="160869" y="2284506"/>
              <a:ext cx="0" cy="2441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>
            <a:xfrm flipV="1">
              <a:off x="319138" y="2284506"/>
              <a:ext cx="0" cy="2627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3" descr="C:\Users\najman.vaclav\Desktop\Linie Roh l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5513" y="2663613"/>
            <a:ext cx="3828200" cy="18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najman.vaclav\Desktop\Linie Roh l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607433" y="2658402"/>
            <a:ext cx="3828200" cy="18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jman.vaclav\Desktop\Linie Roh l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5" y="699542"/>
            <a:ext cx="3828200" cy="18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najman.vaclav\Desktop\Linie Roh l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1260" y="699542"/>
            <a:ext cx="3828200" cy="18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bdélník 53"/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6" name="Rectangle 9"/>
          <p:cNvSpPr>
            <a:spLocks/>
          </p:cNvSpPr>
          <p:nvPr/>
        </p:nvSpPr>
        <p:spPr bwMode="auto">
          <a:xfrm>
            <a:off x="1499510" y="44146"/>
            <a:ext cx="5638526" cy="423435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ADVANCED REDUNDANCY EXAMPLE – LONG PERIMETER</a:t>
            </a:r>
          </a:p>
        </p:txBody>
      </p:sp>
      <p:pic>
        <p:nvPicPr>
          <p:cNvPr id="57" name="Picture 3" descr="C:\Users\najman.vaclav\Desktop\Peridect LOGO oře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 Box 161"/>
          <p:cNvSpPr txBox="1">
            <a:spLocks noChangeArrowheads="1"/>
          </p:cNvSpPr>
          <p:nvPr/>
        </p:nvSpPr>
        <p:spPr bwMode="auto">
          <a:xfrm>
            <a:off x="5148064" y="1240187"/>
            <a:ext cx="410527" cy="23120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75" name="Text Box 161"/>
          <p:cNvSpPr txBox="1">
            <a:spLocks noChangeArrowheads="1"/>
          </p:cNvSpPr>
          <p:nvPr/>
        </p:nvSpPr>
        <p:spPr bwMode="auto">
          <a:xfrm>
            <a:off x="3617093" y="1254817"/>
            <a:ext cx="450851" cy="20957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76" name="Text Box 161"/>
          <p:cNvSpPr txBox="1">
            <a:spLocks noChangeArrowheads="1"/>
          </p:cNvSpPr>
          <p:nvPr/>
        </p:nvSpPr>
        <p:spPr bwMode="auto">
          <a:xfrm>
            <a:off x="4382602" y="2204314"/>
            <a:ext cx="544802" cy="17831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CUP+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pic>
        <p:nvPicPr>
          <p:cNvPr id="78" name="Obrázek 77" descr="C:\Users\cadil.ondrej\Documents\Fotodokumentace\PERIDECT+\FDV_04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95" y="1699601"/>
            <a:ext cx="608885" cy="4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69" y="1240187"/>
            <a:ext cx="578369" cy="4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20" y="1240227"/>
            <a:ext cx="578369" cy="4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C:\Users\najman.vaclav\Desktop\Kruh separat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63" y="3688459"/>
            <a:ext cx="230134" cy="2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ovéPole 115"/>
          <p:cNvSpPr txBox="1"/>
          <p:nvPr/>
        </p:nvSpPr>
        <p:spPr>
          <a:xfrm>
            <a:off x="6929649" y="365823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</a:rPr>
              <a:t>- Separator</a:t>
            </a:r>
          </a:p>
        </p:txBody>
      </p:sp>
      <p:pic>
        <p:nvPicPr>
          <p:cNvPr id="39" name="Obrázek 38" descr="C:\Users\cadil.ondrej\Documents\Fotodokumentace\PERIDECT+\FDV_04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27" y="3109156"/>
            <a:ext cx="608885" cy="4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44" y="3580975"/>
            <a:ext cx="578369" cy="4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95" y="3574665"/>
            <a:ext cx="578369" cy="4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Obrázek 51" descr="C:\Users\cadil.ondrej\Documents\Fotodokumentace\PERIDECT+\FDV_04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5" y="2376052"/>
            <a:ext cx="608885" cy="4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74" y="2155488"/>
            <a:ext cx="578369" cy="4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74" y="2614351"/>
            <a:ext cx="578369" cy="4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Obrázek 63" descr="C:\Users\cadil.ondrej\Documents\Fotodokumentace\PERIDECT+\FDV_04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02" y="2414704"/>
            <a:ext cx="608885" cy="4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99" y="2176291"/>
            <a:ext cx="578369" cy="4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najman.vaclav\Desktop\Peridect_plus_foto\FDV_0391 mal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99" y="2635154"/>
            <a:ext cx="578369" cy="4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161"/>
          <p:cNvSpPr txBox="1">
            <a:spLocks noChangeArrowheads="1"/>
          </p:cNvSpPr>
          <p:nvPr/>
        </p:nvSpPr>
        <p:spPr bwMode="auto">
          <a:xfrm>
            <a:off x="1403647" y="1960267"/>
            <a:ext cx="399227" cy="21242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68" name="Text Box 161"/>
          <p:cNvSpPr txBox="1">
            <a:spLocks noChangeArrowheads="1"/>
          </p:cNvSpPr>
          <p:nvPr/>
        </p:nvSpPr>
        <p:spPr bwMode="auto">
          <a:xfrm>
            <a:off x="1387900" y="3047702"/>
            <a:ext cx="414973" cy="251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87" name="Text Box 161"/>
          <p:cNvSpPr txBox="1">
            <a:spLocks noChangeArrowheads="1"/>
          </p:cNvSpPr>
          <p:nvPr/>
        </p:nvSpPr>
        <p:spPr bwMode="auto">
          <a:xfrm>
            <a:off x="5153119" y="3565245"/>
            <a:ext cx="452415" cy="23471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88" name="Text Box 161"/>
          <p:cNvSpPr txBox="1">
            <a:spLocks noChangeArrowheads="1"/>
          </p:cNvSpPr>
          <p:nvPr/>
        </p:nvSpPr>
        <p:spPr bwMode="auto">
          <a:xfrm>
            <a:off x="3647051" y="3585080"/>
            <a:ext cx="407693" cy="2376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89" name="Text Box 161"/>
          <p:cNvSpPr txBox="1">
            <a:spLocks noChangeArrowheads="1"/>
          </p:cNvSpPr>
          <p:nvPr/>
        </p:nvSpPr>
        <p:spPr bwMode="auto">
          <a:xfrm>
            <a:off x="7341126" y="1981963"/>
            <a:ext cx="452923" cy="22574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90" name="Text Box 161"/>
          <p:cNvSpPr txBox="1">
            <a:spLocks noChangeArrowheads="1"/>
          </p:cNvSpPr>
          <p:nvPr/>
        </p:nvSpPr>
        <p:spPr bwMode="auto">
          <a:xfrm>
            <a:off x="7420801" y="3073914"/>
            <a:ext cx="442424" cy="21482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LCP+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91" name="Text Box 161"/>
          <p:cNvSpPr txBox="1">
            <a:spLocks noChangeArrowheads="1"/>
          </p:cNvSpPr>
          <p:nvPr/>
        </p:nvSpPr>
        <p:spPr bwMode="auto">
          <a:xfrm>
            <a:off x="4382602" y="2911001"/>
            <a:ext cx="438269" cy="17830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CUP+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92" name="Text Box 161"/>
          <p:cNvSpPr txBox="1">
            <a:spLocks noChangeArrowheads="1"/>
          </p:cNvSpPr>
          <p:nvPr/>
        </p:nvSpPr>
        <p:spPr bwMode="auto">
          <a:xfrm>
            <a:off x="6326704" y="2558276"/>
            <a:ext cx="429146" cy="24623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CUP+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93" name="Text Box 161"/>
          <p:cNvSpPr txBox="1">
            <a:spLocks noChangeArrowheads="1"/>
          </p:cNvSpPr>
          <p:nvPr/>
        </p:nvSpPr>
        <p:spPr bwMode="auto">
          <a:xfrm>
            <a:off x="2419076" y="2496104"/>
            <a:ext cx="436446" cy="20383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100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/>
                <a:cs typeface="Arial"/>
              </a:rPr>
              <a:t>CUP+</a:t>
            </a:r>
            <a:endParaRPr lang="cs-CZ" sz="1200" b="1" dirty="0">
              <a:effectLst/>
              <a:latin typeface="Times New Roman"/>
              <a:ea typeface="SimSun"/>
            </a:endParaRPr>
          </a:p>
        </p:txBody>
      </p:sp>
      <p:sp>
        <p:nvSpPr>
          <p:cNvPr id="98" name="TextovéPole 97"/>
          <p:cNvSpPr txBox="1"/>
          <p:nvPr/>
        </p:nvSpPr>
        <p:spPr>
          <a:xfrm>
            <a:off x="5854726" y="1020095"/>
            <a:ext cx="2389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Up to 1,5 km (for 3 m post spacing)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8022699" y="1150900"/>
            <a:ext cx="5685" cy="1276834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se šipkou 98"/>
          <p:cNvCxnSpPr>
            <a:stCxn id="98" idx="1"/>
          </p:cNvCxnSpPr>
          <p:nvPr/>
        </p:nvCxnSpPr>
        <p:spPr>
          <a:xfrm flipH="1">
            <a:off x="4820872" y="1150900"/>
            <a:ext cx="1033854" cy="1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3070912" y="2493178"/>
            <a:ext cx="30404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 Unlimited total length of perimeter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1B6114A-9E07-42C2-81F7-108291644F33}"/>
              </a:ext>
            </a:extLst>
          </p:cNvPr>
          <p:cNvSpPr/>
          <p:nvPr/>
        </p:nvSpPr>
        <p:spPr>
          <a:xfrm>
            <a:off x="-4528" y="4740906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935"/>
            <a:ext cx="1629251" cy="410917"/>
          </a:xfrm>
          <a:prstGeom prst="rect">
            <a:avLst/>
          </a:prstGeom>
        </p:spPr>
      </p:pic>
      <p:sp>
        <p:nvSpPr>
          <p:cNvPr id="72" name="TextovéPole 72"/>
          <p:cNvSpPr txBox="1"/>
          <p:nvPr/>
        </p:nvSpPr>
        <p:spPr>
          <a:xfrm>
            <a:off x="2670572" y="4775150"/>
            <a:ext cx="645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131985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/>
          <p:nvPr/>
        </p:nvSpPr>
        <p:spPr>
          <a:xfrm>
            <a:off x="1465116" y="1662699"/>
            <a:ext cx="6729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number of false alarms and protect your perimeter even more effectively!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5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7" name="Picture 3" descr="C:\Users\najman.vaclav\Desktop\Peridect LOGO oře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">
            <a:extLst>
              <a:ext uri="{FF2B5EF4-FFF2-40B4-BE49-F238E27FC236}">
                <a16:creationId xmlns:a16="http://schemas.microsoft.com/office/drawing/2014/main" id="{277386B2-C532-4068-B4EF-8B1F9CFAF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68" y="860792"/>
            <a:ext cx="3509408" cy="3507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75" y="48988"/>
            <a:ext cx="1573323" cy="396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48" y="3526651"/>
            <a:ext cx="2232248" cy="825772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18E4238-CC4F-4B5F-A6D2-E37D1BE4FCA7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0661" y="4745355"/>
            <a:ext cx="7416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Eurostellar |0902 401 488 |info@eurostellar.com |www.eurostellar.com </a:t>
            </a:r>
          </a:p>
        </p:txBody>
      </p:sp>
    </p:spTree>
    <p:extLst>
      <p:ext uri="{BB962C8B-B14F-4D97-AF65-F5344CB8AC3E}">
        <p14:creationId xmlns:p14="http://schemas.microsoft.com/office/powerpoint/2010/main" val="150378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69" y="1846298"/>
            <a:ext cx="1961234" cy="14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1_FOTO\FOTO\1_Reference\0_VÝBĚR FOTO pro prezentace\PERIDECT\Power Plant\DSC02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49" y="3271370"/>
            <a:ext cx="1961235" cy="14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600" dirty="0"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405576" y="646118"/>
            <a:ext cx="6318713" cy="3816424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 algn="just">
              <a:spcAft>
                <a:spcPts val="1200"/>
              </a:spcAft>
            </a:pPr>
            <a:endParaRPr lang="en-GB" sz="400" b="1" dirty="0">
              <a:solidFill>
                <a:srgbClr val="D5DE2C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en-GB" sz="400" b="1" dirty="0">
              <a:solidFill>
                <a:srgbClr val="D5DE2C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Detects an intruder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directly on the boundary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of the protected area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Suitable for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various types of fences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Gains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sufficient time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for the security operator for an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effective reaction</a:t>
            </a:r>
          </a:p>
          <a:p>
            <a:pPr>
              <a:spcAft>
                <a:spcPts val="600"/>
              </a:spcAft>
            </a:pP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For medium-sized and large installations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F68313C-1A38-4BA7-8835-0A8123231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80" y="815419"/>
            <a:ext cx="3509408" cy="3507289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018E4238-CC4F-4B5F-A6D2-E37D1BE4FCA7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6" name="TextovéPole 14"/>
          <p:cNvSpPr txBox="1"/>
          <p:nvPr/>
        </p:nvSpPr>
        <p:spPr>
          <a:xfrm>
            <a:off x="2785680" y="4790538"/>
            <a:ext cx="6401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  <p:sp>
        <p:nvSpPr>
          <p:cNvPr id="11" name="Obdélník 37">
            <a:extLst>
              <a:ext uri="{FF2B5EF4-FFF2-40B4-BE49-F238E27FC236}">
                <a16:creationId xmlns:a16="http://schemas.microsoft.com/office/drawing/2014/main" id="{24DCD07E-9B2A-49E0-AD5E-F28105301161}"/>
              </a:ext>
            </a:extLst>
          </p:cNvPr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21" name="TextovéPole 21">
            <a:extLst>
              <a:ext uri="{FF2B5EF4-FFF2-40B4-BE49-F238E27FC236}">
                <a16:creationId xmlns:a16="http://schemas.microsoft.com/office/drawing/2014/main" id="{C9B5E256-4286-4E06-8B31-707F08ECDCDA}"/>
              </a:ext>
            </a:extLst>
          </p:cNvPr>
          <p:cNvSpPr txBox="1"/>
          <p:nvPr/>
        </p:nvSpPr>
        <p:spPr>
          <a:xfrm>
            <a:off x="2123728" y="5147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BẢO VỆ KHU VỰC QUAN TRỌNG HIỆU QUẢ</a:t>
            </a:r>
          </a:p>
        </p:txBody>
      </p:sp>
      <p:pic>
        <p:nvPicPr>
          <p:cNvPr id="23" name="Picture 3" descr="C:\Users\najman.vaclav\Desktop\Peridect LOGO ořez.png">
            <a:extLst>
              <a:ext uri="{FF2B5EF4-FFF2-40B4-BE49-F238E27FC236}">
                <a16:creationId xmlns:a16="http://schemas.microsoft.com/office/drawing/2014/main" id="{DC92DECB-4151-4194-8C69-8710A9B8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bdélník 37">
            <a:extLst>
              <a:ext uri="{FF2B5EF4-FFF2-40B4-BE49-F238E27FC236}">
                <a16:creationId xmlns:a16="http://schemas.microsoft.com/office/drawing/2014/main" id="{6BD3D2D2-72E7-45F8-AB5A-F39C72C7950E}"/>
              </a:ext>
            </a:extLst>
          </p:cNvPr>
          <p:cNvSpPr/>
          <p:nvPr/>
        </p:nvSpPr>
        <p:spPr>
          <a:xfrm>
            <a:off x="86796" y="36870"/>
            <a:ext cx="9059188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0" name="TextovéPole 21">
            <a:extLst>
              <a:ext uri="{FF2B5EF4-FFF2-40B4-BE49-F238E27FC236}">
                <a16:creationId xmlns:a16="http://schemas.microsoft.com/office/drawing/2014/main" id="{8DB2689D-D45C-4282-B21C-BD27FC029BBA}"/>
              </a:ext>
            </a:extLst>
          </p:cNvPr>
          <p:cNvSpPr txBox="1"/>
          <p:nvPr/>
        </p:nvSpPr>
        <p:spPr>
          <a:xfrm>
            <a:off x="1555147" y="88327"/>
            <a:ext cx="612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PROTECTS YOUR PERIMETER MORE EFFECTIVELY</a:t>
            </a:r>
          </a:p>
        </p:txBody>
      </p:sp>
      <p:pic>
        <p:nvPicPr>
          <p:cNvPr id="31" name="Picture 3" descr="C:\Users\najman.vaclav\Desktop\Peridect LOGO ořez.png">
            <a:extLst>
              <a:ext uri="{FF2B5EF4-FFF2-40B4-BE49-F238E27FC236}">
                <a16:creationId xmlns:a16="http://schemas.microsoft.com/office/drawing/2014/main" id="{4B3EE96C-CA0B-42DB-AFD8-45551FF8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6" y="161781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feiruitrade.com/upfiles/image/2011/04/05/201104050812571122.jpg">
            <a:hlinkClick r:id="rId6"/>
            <a:extLst>
              <a:ext uri="{FF2B5EF4-FFF2-40B4-BE49-F238E27FC236}">
                <a16:creationId xmlns:a16="http://schemas.microsoft.com/office/drawing/2014/main" id="{66A75582-40D5-4C66-8244-863903895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11165"/>
          <a:stretch/>
        </p:blipFill>
        <p:spPr bwMode="auto">
          <a:xfrm>
            <a:off x="7177587" y="530428"/>
            <a:ext cx="1966413" cy="13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08" y="71975"/>
            <a:ext cx="1391043" cy="3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4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600" dirty="0">
              <a:latin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01276" y="639252"/>
            <a:ext cx="70567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D5DE2C"/>
                </a:solidFill>
                <a:latin typeface="Arial" panose="020B0604020202020204" pitchFamily="34" charset="0"/>
              </a:rPr>
              <a:t>+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Extremely low false alarm rate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Unique algorithm comparing data from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neighbouring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detectors dramatically reduces false alarms (wind...)</a:t>
            </a: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D5DE2C"/>
                </a:solidFill>
                <a:latin typeface="Arial" panose="020B0604020202020204" pitchFamily="34" charset="0"/>
              </a:rPr>
              <a:t>+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Cost effective solution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One control unit CUP+ (with two line controllers LCP+) cover up to 3 km of your perimeter</a:t>
            </a: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D5DE2C"/>
                </a:solidFill>
                <a:latin typeface="Arial" panose="020B0604020202020204" pitchFamily="34" charset="0"/>
              </a:rPr>
              <a:t>+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Native integration with IP cameras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IP PTZ camera can be  automatically directed to move to the intrusion area for two-step verification</a:t>
            </a: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D5DE2C"/>
                </a:solidFill>
                <a:latin typeface="Arial" panose="020B0604020202020204" pitchFamily="34" charset="0"/>
              </a:rPr>
              <a:t>+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Detection accuracy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Addressable vibration sensors fitted at each fence panel support very high detection accuracy</a:t>
            </a: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D5DE2C"/>
                </a:solidFill>
                <a:latin typeface="Arial" panose="020B0604020202020204" pitchFamily="34" charset="0"/>
              </a:rPr>
              <a:t>+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Antivandal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solution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Stainless steel tube for cables increases protection against mechanical damage and EM interference</a:t>
            </a:r>
          </a:p>
        </p:txBody>
      </p:sp>
      <p:pic>
        <p:nvPicPr>
          <p:cNvPr id="11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65" y="833600"/>
            <a:ext cx="3509408" cy="3507289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018E4238-CC4F-4B5F-A6D2-E37D1BE4FCA7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" name="TextovéPole 14"/>
          <p:cNvSpPr txBox="1"/>
          <p:nvPr/>
        </p:nvSpPr>
        <p:spPr>
          <a:xfrm>
            <a:off x="3364550" y="4792791"/>
            <a:ext cx="5807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  <p:sp>
        <p:nvSpPr>
          <p:cNvPr id="21" name="Obdélník 37">
            <a:extLst>
              <a:ext uri="{FF2B5EF4-FFF2-40B4-BE49-F238E27FC236}">
                <a16:creationId xmlns:a16="http://schemas.microsoft.com/office/drawing/2014/main" id="{C46074C8-4394-4C61-8897-7E5B435BD502}"/>
              </a:ext>
            </a:extLst>
          </p:cNvPr>
          <p:cNvSpPr/>
          <p:nvPr/>
        </p:nvSpPr>
        <p:spPr>
          <a:xfrm>
            <a:off x="11642" y="11271"/>
            <a:ext cx="9144000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23" name="TextovéPole 21">
            <a:extLst>
              <a:ext uri="{FF2B5EF4-FFF2-40B4-BE49-F238E27FC236}">
                <a16:creationId xmlns:a16="http://schemas.microsoft.com/office/drawing/2014/main" id="{03044DD2-31BE-419F-84F8-B5415BA1792D}"/>
              </a:ext>
            </a:extLst>
          </p:cNvPr>
          <p:cNvSpPr txBox="1"/>
          <p:nvPr/>
        </p:nvSpPr>
        <p:spPr>
          <a:xfrm>
            <a:off x="2411760" y="51470"/>
            <a:ext cx="47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PERIDECT+ FEATURES AND BENEFITS</a:t>
            </a:r>
          </a:p>
        </p:txBody>
      </p:sp>
      <p:pic>
        <p:nvPicPr>
          <p:cNvPr id="25" name="Picture 3" descr="C:\Users\najman.vaclav\Desktop\Peridect LOGO ořez.png">
            <a:extLst>
              <a:ext uri="{FF2B5EF4-FFF2-40B4-BE49-F238E27FC236}">
                <a16:creationId xmlns:a16="http://schemas.microsoft.com/office/drawing/2014/main" id="{AC2EB51A-1665-4D18-90DC-5786D45B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ajman.vaclav\Desktop\Foto WEB\Fence System III.jpg">
            <a:extLst>
              <a:ext uri="{FF2B5EF4-FFF2-40B4-BE49-F238E27FC236}">
                <a16:creationId xmlns:a16="http://schemas.microsoft.com/office/drawing/2014/main" id="{197EF60E-E7B0-44C4-B0CF-8CB13439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58" y="1889230"/>
            <a:ext cx="1911600" cy="14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ajman.vaclav\Desktop\Foto WEB\DSC03319.JPG">
            <a:extLst>
              <a:ext uri="{FF2B5EF4-FFF2-40B4-BE49-F238E27FC236}">
                <a16:creationId xmlns:a16="http://schemas.microsoft.com/office/drawing/2014/main" id="{F16D97E3-BD73-4B6F-8C55-BE7559F9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49" y="3303015"/>
            <a:ext cx="1910399" cy="14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jman.vaclav\Desktop\Web+Prezentace\FOTO\0_VÝBĚR FOTO pro prezentace\PERIDECT\Railway Lane-L\Lyduvenai (13).jpg">
            <a:extLst>
              <a:ext uri="{FF2B5EF4-FFF2-40B4-BE49-F238E27FC236}">
                <a16:creationId xmlns:a16="http://schemas.microsoft.com/office/drawing/2014/main" id="{8D590F0D-FA07-4A0C-92CB-09C7A38A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49" y="478272"/>
            <a:ext cx="1910399" cy="14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08" y="71975"/>
            <a:ext cx="1391043" cy="3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7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04800" y="604600"/>
            <a:ext cx="672885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400" b="0" i="0" u="none" strike="noStrike" kern="1200" cap="none" spc="0" normalizeH="0" baseline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spcAft>
                <a:spcPts val="600"/>
              </a:spcAft>
              <a:defRPr/>
            </a:pP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D5DE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Galvanic isolation of detection line</a:t>
            </a:r>
            <a:endParaRPr kumimoji="0" lang="en-GB" sz="1800" b="1" i="0" u="none" strike="noStrike" kern="1200" cap="none" spc="0" normalizeH="0" baseline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spcAft>
                <a:spcPts val="1200"/>
              </a:spcAft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</a:rPr>
              <a:t>Each detection line is </a:t>
            </a:r>
            <a:r>
              <a:rPr 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</a:rPr>
              <a:t>galvanically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</a:rPr>
              <a:t> isolated from the LCP+ unit to provide much higher EM immunity</a:t>
            </a:r>
          </a:p>
          <a:p>
            <a:pPr lvl="0">
              <a:spcAft>
                <a:spcPts val="1200"/>
              </a:spcAft>
            </a:pP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D5DE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Redundancy</a:t>
            </a:r>
            <a:endParaRPr kumimoji="0" lang="en-GB" sz="1800" b="1" i="0" u="none" strike="noStrike" kern="1200" cap="none" spc="0" normalizeH="0" baseline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spcAft>
                <a:spcPts val="1200"/>
              </a:spcAft>
            </a:pPr>
            <a:r>
              <a:rPr lang="en-US" sz="1200" dirty="0">
                <a:solidFill>
                  <a:srgbClr val="707173"/>
                </a:solidFill>
                <a:latin typeface="Open Sans"/>
              </a:rPr>
              <a:t>Ring connection with one control unit and two line controllers (master/slave) can be used for system back up in case of detection line interruption or a short circuit</a:t>
            </a:r>
          </a:p>
          <a:p>
            <a:pPr lvl="0">
              <a:spcAft>
                <a:spcPts val="600"/>
              </a:spcAft>
            </a:pP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D5DE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Modularity</a:t>
            </a:r>
          </a:p>
          <a:p>
            <a:pPr lvl="0">
              <a:spcAft>
                <a:spcPts val="1200"/>
              </a:spcAft>
            </a:pPr>
            <a:r>
              <a:rPr lang="en-US" sz="1200" dirty="0">
                <a:solidFill>
                  <a:srgbClr val="707173"/>
                </a:solidFill>
                <a:latin typeface="Open Sans"/>
              </a:rPr>
              <a:t>Modular architecture allows easy modification and system extension in the future </a:t>
            </a:r>
          </a:p>
          <a:p>
            <a:pPr lvl="0">
              <a:spcAft>
                <a:spcPts val="600"/>
              </a:spcAft>
            </a:pP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D5DE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Integration with 3rd party systems</a:t>
            </a:r>
          </a:p>
          <a:p>
            <a:pPr lvl="0">
              <a:spcAft>
                <a:spcPts val="1200"/>
              </a:spcAft>
            </a:pPr>
            <a:r>
              <a:rPr lang="en-US" sz="1200" dirty="0">
                <a:solidFill>
                  <a:srgbClr val="707173"/>
                </a:solidFill>
                <a:latin typeface="Open Sans"/>
              </a:rPr>
              <a:t>Programmable outputs and an open API are available for 3rd party system integration </a:t>
            </a:r>
            <a:endParaRPr lang="en-GB" sz="1200" dirty="0">
              <a:solidFill>
                <a:srgbClr val="707173"/>
              </a:solidFill>
              <a:latin typeface="Open Sans"/>
            </a:endParaRPr>
          </a:p>
          <a:p>
            <a:pPr lvl="0">
              <a:spcAft>
                <a:spcPts val="600"/>
              </a:spcAft>
            </a:pP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D5DE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Symmetrical connection of detectors</a:t>
            </a:r>
          </a:p>
          <a:p>
            <a:pPr lvl="0">
              <a:spcAft>
                <a:spcPts val="1200"/>
              </a:spcAft>
            </a:pPr>
            <a:r>
              <a:rPr lang="en-US" sz="1200" dirty="0">
                <a:solidFill>
                  <a:srgbClr val="707173"/>
                </a:solidFill>
                <a:latin typeface="Open Sans"/>
              </a:rPr>
              <a:t>A two-wire connection simplifies installation and increases system resistance to EM interference</a:t>
            </a:r>
          </a:p>
        </p:txBody>
      </p:sp>
      <p:pic>
        <p:nvPicPr>
          <p:cNvPr id="3" name="Obrázek 1">
            <a:extLst>
              <a:ext uri="{FF2B5EF4-FFF2-40B4-BE49-F238E27FC236}">
                <a16:creationId xmlns:a16="http://schemas.microsoft.com/office/drawing/2014/main" id="{168FD413-7076-4860-945E-560257131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16215"/>
            <a:ext cx="3509408" cy="350728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18E4238-CC4F-4B5F-A6D2-E37D1BE4FCA7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7" name="TextovéPole 14"/>
          <p:cNvSpPr txBox="1"/>
          <p:nvPr/>
        </p:nvSpPr>
        <p:spPr>
          <a:xfrm>
            <a:off x="2771800" y="4775150"/>
            <a:ext cx="6257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  <p:sp>
        <p:nvSpPr>
          <p:cNvPr id="11" name="Obdélník 37">
            <a:extLst>
              <a:ext uri="{FF2B5EF4-FFF2-40B4-BE49-F238E27FC236}">
                <a16:creationId xmlns:a16="http://schemas.microsoft.com/office/drawing/2014/main" id="{4A483B4A-0FCC-4693-B0AD-CCBA55DA946F}"/>
              </a:ext>
            </a:extLst>
          </p:cNvPr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25" name="Picture 3" descr="C:\Users\najman.vaclav\Desktop\Peridect LOGO ořez.png">
            <a:extLst>
              <a:ext uri="{FF2B5EF4-FFF2-40B4-BE49-F238E27FC236}">
                <a16:creationId xmlns:a16="http://schemas.microsoft.com/office/drawing/2014/main" id="{33EA81A1-6BC9-4A76-9373-8688DF98D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1">
            <a:extLst>
              <a:ext uri="{FF2B5EF4-FFF2-40B4-BE49-F238E27FC236}">
                <a16:creationId xmlns:a16="http://schemas.microsoft.com/office/drawing/2014/main" id="{A4C69BBC-2381-4C58-A189-E81399AD44A6}"/>
              </a:ext>
            </a:extLst>
          </p:cNvPr>
          <p:cNvSpPr txBox="1"/>
          <p:nvPr/>
        </p:nvSpPr>
        <p:spPr>
          <a:xfrm>
            <a:off x="2555776" y="51470"/>
            <a:ext cx="462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PERIDECT+ FEATURES AND BENEFITS</a:t>
            </a:r>
          </a:p>
        </p:txBody>
      </p:sp>
      <p:pic>
        <p:nvPicPr>
          <p:cNvPr id="4" name="Picture 2" descr="C:\Users\najman.vaclav\Desktop\Foto WEB\Fence System III.jpg">
            <a:extLst>
              <a:ext uri="{FF2B5EF4-FFF2-40B4-BE49-F238E27FC236}">
                <a16:creationId xmlns:a16="http://schemas.microsoft.com/office/drawing/2014/main" id="{2B4A7A79-4DBE-4306-8D40-A63DA262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58" y="1889230"/>
            <a:ext cx="1911600" cy="14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najman.vaclav\Desktop\Foto WEB\DSC03319.JPG">
            <a:extLst>
              <a:ext uri="{FF2B5EF4-FFF2-40B4-BE49-F238E27FC236}">
                <a16:creationId xmlns:a16="http://schemas.microsoft.com/office/drawing/2014/main" id="{5E9F5179-46BA-4F72-8272-DEC8BDFF1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49" y="3303015"/>
            <a:ext cx="1910399" cy="14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jman.vaclav\Desktop\Web+Prezentace\FOTO\0_VÝBĚR FOTO pro prezentace\PERIDECT\Railway Lane-L\Lyduvenai (13).jpg">
            <a:extLst>
              <a:ext uri="{FF2B5EF4-FFF2-40B4-BE49-F238E27FC236}">
                <a16:creationId xmlns:a16="http://schemas.microsoft.com/office/drawing/2014/main" id="{B295B9C8-A4A3-482E-B369-EDD1DB9C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49" y="478272"/>
            <a:ext cx="1910399" cy="14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6470"/>
            <a:ext cx="1440160" cy="3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600" dirty="0">
              <a:latin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1560" y="798186"/>
            <a:ext cx="5998960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</a:rPr>
              <a:t>Industrial and commercial sites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</a:rPr>
              <a:t>Strategic and critical infrastructure</a:t>
            </a:r>
          </a:p>
          <a:p>
            <a:pPr>
              <a:spcAft>
                <a:spcPts val="600"/>
              </a:spcAft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Power plants</a:t>
            </a:r>
          </a:p>
          <a:p>
            <a:pPr>
              <a:spcAft>
                <a:spcPts val="600"/>
              </a:spcAft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Airports</a:t>
            </a:r>
          </a:p>
          <a:p>
            <a:pPr>
              <a:spcAft>
                <a:spcPts val="600"/>
              </a:spcAft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Prisons</a:t>
            </a:r>
          </a:p>
          <a:p>
            <a:pPr>
              <a:spcAft>
                <a:spcPts val="600"/>
              </a:spcAft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Military areas</a:t>
            </a:r>
          </a:p>
          <a:p>
            <a:pPr>
              <a:spcAft>
                <a:spcPts val="600"/>
              </a:spcAft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Embassies</a:t>
            </a:r>
          </a:p>
          <a:p>
            <a:pPr>
              <a:spcAft>
                <a:spcPts val="600"/>
              </a:spcAft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National borders</a:t>
            </a:r>
          </a:p>
          <a:p>
            <a:pPr>
              <a:spcAft>
                <a:spcPts val="600"/>
              </a:spcAft>
            </a:pPr>
            <a:endParaRPr lang="cs-CZ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http://www.ancientrails.com/wp-content/uploads/2014/09/prison-fence-watch-tower-and-barbed-roberto-westbr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88" y="3336080"/>
            <a:ext cx="2042312" cy="13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eiruitrade.com/upfiles/image/2011/04/05/20110405081257112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88" y="1821029"/>
            <a:ext cx="2042311" cy="153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B4010C6-D54A-43D4-BEA1-B7BF456257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6" y="818105"/>
            <a:ext cx="3509408" cy="3507289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018E4238-CC4F-4B5F-A6D2-E37D1BE4FCA7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" name="TextovéPole 14"/>
          <p:cNvSpPr txBox="1"/>
          <p:nvPr/>
        </p:nvSpPr>
        <p:spPr>
          <a:xfrm>
            <a:off x="2937022" y="4809805"/>
            <a:ext cx="6189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  <p:sp>
        <p:nvSpPr>
          <p:cNvPr id="11" name="Obdélník 37">
            <a:extLst>
              <a:ext uri="{FF2B5EF4-FFF2-40B4-BE49-F238E27FC236}">
                <a16:creationId xmlns:a16="http://schemas.microsoft.com/office/drawing/2014/main" id="{5F0C047C-3ADB-4CBD-B818-15EA44EBF375}"/>
              </a:ext>
            </a:extLst>
          </p:cNvPr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FD932D6-B9ED-4365-85C9-E617B2EBB9D8}"/>
              </a:ext>
            </a:extLst>
          </p:cNvPr>
          <p:cNvSpPr txBox="1"/>
          <p:nvPr/>
        </p:nvSpPr>
        <p:spPr>
          <a:xfrm>
            <a:off x="3128243" y="51470"/>
            <a:ext cx="420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dirty="0">
                <a:latin typeface="Arial" panose="020B0604020202020204" pitchFamily="34" charset="0"/>
              </a:rPr>
              <a:t>INDUSTRIES AND APPLICATIONS</a:t>
            </a:r>
          </a:p>
        </p:txBody>
      </p:sp>
      <p:pic>
        <p:nvPicPr>
          <p:cNvPr id="25" name="Picture 3" descr="C:\Users\najman.vaclav\Desktop\Peridect LOGO ořez.png">
            <a:extLst>
              <a:ext uri="{FF2B5EF4-FFF2-40B4-BE49-F238E27FC236}">
                <a16:creationId xmlns:a16="http://schemas.microsoft.com/office/drawing/2014/main" id="{2C4DAED3-D0C1-4047-A5A9-9439AFD5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E5875-6A1C-435E-9A8C-02D3A220E4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52" y="527986"/>
            <a:ext cx="2041648" cy="1293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80" y="41935"/>
            <a:ext cx="1502175" cy="3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4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600" dirty="0">
              <a:latin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8EFF135-39BC-44AC-8122-FE3C56ABE3C1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79512" y="903479"/>
            <a:ext cx="70291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r>
              <a:rPr lang="en-GB" sz="16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Up to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500 addresses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per one Line Controller – up 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1.5 km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of perimeter</a:t>
            </a:r>
          </a:p>
          <a:p>
            <a:pPr>
              <a:spcAft>
                <a:spcPts val="900"/>
              </a:spcAft>
              <a:defRPr/>
            </a:pPr>
            <a:r>
              <a:rPr lang="en-GB" sz="16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Safeguarded detection line –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master and slave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redundant system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900"/>
              </a:spcAft>
              <a:defRPr/>
            </a:pPr>
            <a:r>
              <a:rPr lang="en-GB" sz="16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Separators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securing the operation of the line in case of short-circuit </a:t>
            </a:r>
          </a:p>
          <a:p>
            <a:pPr>
              <a:spcAft>
                <a:spcPts val="900"/>
              </a:spcAft>
              <a:defRPr/>
            </a:pPr>
            <a:r>
              <a:rPr lang="en-GB" sz="16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Individual set up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of each detector (sensor)</a:t>
            </a:r>
          </a:p>
          <a:p>
            <a:pPr>
              <a:spcAft>
                <a:spcPts val="900"/>
              </a:spcAft>
              <a:defRPr/>
            </a:pPr>
            <a:r>
              <a:rPr lang="en-GB" sz="16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Higher communication speed – increased quantity of evaluated data</a:t>
            </a:r>
          </a:p>
          <a:p>
            <a:pPr>
              <a:spcAft>
                <a:spcPts val="900"/>
              </a:spcAft>
              <a:defRPr/>
            </a:pPr>
            <a:r>
              <a:rPr lang="en-GB" sz="16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LAN, RS485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connections directly build in the CUP+ control unit</a:t>
            </a:r>
          </a:p>
          <a:p>
            <a:pPr>
              <a:spcAft>
                <a:spcPts val="900"/>
              </a:spcAft>
              <a:defRPr/>
            </a:pPr>
            <a:r>
              <a:rPr lang="en-GB" sz="16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No moving parts –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higher reliability</a:t>
            </a:r>
          </a:p>
          <a:p>
            <a:pPr>
              <a:spcAft>
                <a:spcPts val="900"/>
              </a:spcAft>
              <a:defRPr/>
            </a:pPr>
            <a:r>
              <a:rPr lang="en-GB" sz="16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Analogue cameras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support</a:t>
            </a:r>
          </a:p>
        </p:txBody>
      </p:sp>
      <p:sp>
        <p:nvSpPr>
          <p:cNvPr id="8" name="Obdélník 37">
            <a:extLst>
              <a:ext uri="{FF2B5EF4-FFF2-40B4-BE49-F238E27FC236}">
                <a16:creationId xmlns:a16="http://schemas.microsoft.com/office/drawing/2014/main" id="{EB782441-FD40-4FE6-9D5B-DE1A9D1CE15E}"/>
              </a:ext>
            </a:extLst>
          </p:cNvPr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11" name="TextovéPole 21">
            <a:extLst>
              <a:ext uri="{FF2B5EF4-FFF2-40B4-BE49-F238E27FC236}">
                <a16:creationId xmlns:a16="http://schemas.microsoft.com/office/drawing/2014/main" id="{0CA32FC2-15D9-4559-9965-E5101B2B8983}"/>
              </a:ext>
            </a:extLst>
          </p:cNvPr>
          <p:cNvSpPr txBox="1"/>
          <p:nvPr/>
        </p:nvSpPr>
        <p:spPr>
          <a:xfrm>
            <a:off x="4427984" y="51470"/>
            <a:ext cx="290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TECHNICAL FEATURES</a:t>
            </a:r>
          </a:p>
        </p:txBody>
      </p:sp>
      <p:pic>
        <p:nvPicPr>
          <p:cNvPr id="19" name="Picture 3" descr="C:\Users\najman.vaclav\Desktop\Peridect LOGO ořez.png">
            <a:extLst>
              <a:ext uri="{FF2B5EF4-FFF2-40B4-BE49-F238E27FC236}">
                <a16:creationId xmlns:a16="http://schemas.microsoft.com/office/drawing/2014/main" id="{4CBB2CDB-328A-47D3-BCF5-607E1DD1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587EEC-E286-42DD-AC12-FE9BD292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64" y="483641"/>
            <a:ext cx="1923339" cy="143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1_FOTO\FOTO -Výběr\FOTO\Upravené\DSC03701.JPG">
            <a:extLst>
              <a:ext uri="{FF2B5EF4-FFF2-40B4-BE49-F238E27FC236}">
                <a16:creationId xmlns:a16="http://schemas.microsoft.com/office/drawing/2014/main" id="{5C9679E3-6FBC-4DBB-AD8E-8F88F27D1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65" y="1872521"/>
            <a:ext cx="1922400" cy="14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DZO\Obchodni_odd\2_MARKETING\FOTO\0_VÝBĚR FOTO pro prezentace\PERIDECT\Embassy\ZÚ Kábul001018.jpg">
            <a:extLst>
              <a:ext uri="{FF2B5EF4-FFF2-40B4-BE49-F238E27FC236}">
                <a16:creationId xmlns:a16="http://schemas.microsoft.com/office/drawing/2014/main" id="{B564F0F1-03AF-4D36-90C8-E924984E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66" y="3292337"/>
            <a:ext cx="1923338" cy="14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4"/>
          <p:cNvSpPr txBox="1"/>
          <p:nvPr/>
        </p:nvSpPr>
        <p:spPr>
          <a:xfrm>
            <a:off x="2784478" y="4787356"/>
            <a:ext cx="6189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49" y="76080"/>
            <a:ext cx="1269211" cy="3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6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47" y="3364930"/>
            <a:ext cx="1728192" cy="1319557"/>
          </a:xfrm>
          <a:prstGeom prst="rect">
            <a:avLst/>
          </a:prstGeom>
        </p:spPr>
      </p:pic>
      <p:pic>
        <p:nvPicPr>
          <p:cNvPr id="8194" name="Picture 2" descr="S:\DZO\Obchodni_odd\2_MARKETING\FOTO\FOTO - pro reference\PALISADA\Demo site - PALISADA\Peridect_Palisada_0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32" y="481341"/>
            <a:ext cx="1926964" cy="14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600" dirty="0">
              <a:latin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95536" y="894568"/>
            <a:ext cx="665919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PERIDECT+ Standard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	     </a:t>
            </a:r>
          </a:p>
          <a:p>
            <a:pPr>
              <a:defRPr/>
            </a:pPr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indent="177800">
              <a:defRPr/>
            </a:pPr>
            <a:r>
              <a:rPr lang="en-GB" sz="1400" b="1" dirty="0">
                <a:solidFill>
                  <a:srgbClr val="D5DE2C"/>
                </a:solidFill>
                <a:latin typeface="Arial" panose="020B0604020202020204" pitchFamily="34" charset="0"/>
              </a:rPr>
              <a:t>&gt;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Basic version</a:t>
            </a:r>
          </a:p>
          <a:p>
            <a:pPr indent="177800">
              <a:defRPr/>
            </a:pPr>
            <a:r>
              <a:rPr lang="en-GB" sz="1400" b="1" dirty="0">
                <a:solidFill>
                  <a:srgbClr val="D5DE2C"/>
                </a:solidFill>
                <a:latin typeface="Arial" panose="020B0604020202020204" pitchFamily="34" charset="0"/>
              </a:rPr>
              <a:t>&gt;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Supplied with detectors connected from manufacturer production</a:t>
            </a:r>
          </a:p>
          <a:p>
            <a:pPr indent="177800">
              <a:defRPr/>
            </a:pPr>
            <a:r>
              <a:rPr lang="en-GB" sz="1400" b="1" dirty="0">
                <a:solidFill>
                  <a:srgbClr val="D5DE2C"/>
                </a:solidFill>
                <a:latin typeface="Arial" panose="020B0604020202020204" pitchFamily="34" charset="0"/>
              </a:rPr>
              <a:t>&gt;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UV resistant two-wire cable for outdoor use</a:t>
            </a:r>
          </a:p>
          <a:p>
            <a:pPr indent="2060575">
              <a:defRPr/>
            </a:pP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2062163" indent="-2062163">
              <a:defRPr/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PERIDECT+ Antivandal</a:t>
            </a:r>
          </a:p>
          <a:p>
            <a:pPr marL="2062163" indent="-2062163">
              <a:defRPr/>
            </a:pPr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1588" indent="176213">
              <a:defRPr/>
            </a:pPr>
            <a:r>
              <a:rPr lang="en-GB" sz="1400" b="1" dirty="0">
                <a:solidFill>
                  <a:srgbClr val="D5DE2C"/>
                </a:solidFill>
                <a:latin typeface="Arial" panose="020B0604020202020204" pitchFamily="34" charset="0"/>
              </a:rPr>
              <a:t>&gt;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Cable protected by stainless steel tube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1588" indent="176213">
              <a:defRPr/>
            </a:pPr>
            <a:r>
              <a:rPr lang="en-GB" sz="1400" b="1" dirty="0">
                <a:solidFill>
                  <a:srgbClr val="D5DE2C"/>
                </a:solidFill>
                <a:latin typeface="Arial" panose="020B0604020202020204" pitchFamily="34" charset="0"/>
              </a:rPr>
              <a:t>&gt;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Increased resistance version</a:t>
            </a:r>
          </a:p>
          <a:p>
            <a:pPr marL="1588" indent="176213">
              <a:defRPr/>
            </a:pPr>
            <a:r>
              <a:rPr lang="en-GB" sz="1400" b="1" dirty="0">
                <a:solidFill>
                  <a:srgbClr val="D5DE2C"/>
                </a:solidFill>
                <a:latin typeface="Arial" panose="020B0604020202020204" pitchFamily="34" charset="0"/>
              </a:rPr>
              <a:t>&gt;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Protection against mechanical damage and electromagnetic interference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indent="2060575">
              <a:defRPr/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GB" sz="1700" b="1" dirty="0">
                <a:solidFill>
                  <a:srgbClr val="D5DE2C"/>
                </a:solidFill>
                <a:latin typeface="Arial" panose="020B0604020202020204" pitchFamily="34" charset="0"/>
              </a:rPr>
              <a:t>+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PERIDECT+ Hidden</a:t>
            </a:r>
          </a:p>
          <a:p>
            <a:pPr>
              <a:defRPr/>
            </a:pPr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indent="177800">
              <a:defRPr/>
            </a:pPr>
            <a:r>
              <a:rPr lang="en-GB" sz="1400" b="1" dirty="0">
                <a:solidFill>
                  <a:srgbClr val="D5DE2C"/>
                </a:solidFill>
                <a:latin typeface="Arial" panose="020B0604020202020204" pitchFamily="34" charset="0"/>
              </a:rPr>
              <a:t>&gt;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Invisible detection system</a:t>
            </a:r>
          </a:p>
          <a:p>
            <a:pPr indent="177800">
              <a:defRPr/>
            </a:pPr>
            <a:r>
              <a:rPr lang="en-GB" sz="1400" b="1" dirty="0">
                <a:solidFill>
                  <a:srgbClr val="D5DE2C"/>
                </a:solidFill>
                <a:latin typeface="Arial" panose="020B0604020202020204" pitchFamily="34" charset="0"/>
              </a:rPr>
              <a:t>&gt;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Detectors installed Inside posts</a:t>
            </a:r>
          </a:p>
          <a:p>
            <a:pPr indent="177800">
              <a:defRPr/>
            </a:pPr>
            <a:r>
              <a:rPr lang="en-GB" sz="1400" b="1" dirty="0">
                <a:solidFill>
                  <a:srgbClr val="D5DE2C"/>
                </a:solidFill>
                <a:latin typeface="Arial" panose="020B0604020202020204" pitchFamily="34" charset="0"/>
              </a:rPr>
              <a:t>&gt;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Supplied disassembled</a:t>
            </a:r>
          </a:p>
          <a:p>
            <a:pPr>
              <a:spcAft>
                <a:spcPts val="600"/>
              </a:spcAft>
              <a:defRPr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cs-CZ" sz="1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28DC299-C9AF-49DC-80B6-559AF69E32C2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31" name="Picture 7" descr="D:\Fotografická prezentace\LOG_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32" y="1920792"/>
            <a:ext cx="1924061" cy="14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4"/>
          <p:cNvSpPr txBox="1"/>
          <p:nvPr/>
        </p:nvSpPr>
        <p:spPr>
          <a:xfrm>
            <a:off x="3117587" y="4780585"/>
            <a:ext cx="602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  <p:pic>
        <p:nvPicPr>
          <p:cNvPr id="3" name="Obrázek 1">
            <a:extLst>
              <a:ext uri="{FF2B5EF4-FFF2-40B4-BE49-F238E27FC236}">
                <a16:creationId xmlns:a16="http://schemas.microsoft.com/office/drawing/2014/main" id="{28EB2511-15B8-46BF-A712-1E612DF7B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43558"/>
            <a:ext cx="3509408" cy="3507289"/>
          </a:xfrm>
          <a:prstGeom prst="rect">
            <a:avLst/>
          </a:prstGeom>
        </p:spPr>
      </p:pic>
      <p:sp>
        <p:nvSpPr>
          <p:cNvPr id="15" name="Obdélník 37">
            <a:extLst>
              <a:ext uri="{FF2B5EF4-FFF2-40B4-BE49-F238E27FC236}">
                <a16:creationId xmlns:a16="http://schemas.microsoft.com/office/drawing/2014/main" id="{F0159AD8-5684-4860-9F04-948FE24F2BBA}"/>
              </a:ext>
            </a:extLst>
          </p:cNvPr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19" name="TextovéPole 21">
            <a:extLst>
              <a:ext uri="{FF2B5EF4-FFF2-40B4-BE49-F238E27FC236}">
                <a16:creationId xmlns:a16="http://schemas.microsoft.com/office/drawing/2014/main" id="{A79F3A32-1789-474A-8C20-05D96CEA5403}"/>
              </a:ext>
            </a:extLst>
          </p:cNvPr>
          <p:cNvSpPr txBox="1"/>
          <p:nvPr/>
        </p:nvSpPr>
        <p:spPr>
          <a:xfrm>
            <a:off x="4427983" y="51470"/>
            <a:ext cx="290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PERIDECT+ VERSIONS</a:t>
            </a:r>
          </a:p>
        </p:txBody>
      </p:sp>
      <p:pic>
        <p:nvPicPr>
          <p:cNvPr id="23" name="Picture 3" descr="C:\Users\najman.vaclav\Desktop\Peridect LOGO ořez.png">
            <a:extLst>
              <a:ext uri="{FF2B5EF4-FFF2-40B4-BE49-F238E27FC236}">
                <a16:creationId xmlns:a16="http://schemas.microsoft.com/office/drawing/2014/main" id="{1ED741A0-6061-4276-A942-98D7F7FC1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935"/>
            <a:ext cx="1629251" cy="41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9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latin typeface="Arial" panose="020B0604020202020204" pitchFamily="34" charset="0"/>
            </a:endParaRPr>
          </a:p>
        </p:txBody>
      </p:sp>
      <p:sp>
        <p:nvSpPr>
          <p:cNvPr id="1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600" dirty="0">
              <a:latin typeface="Arial" panose="020B060402020202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F85A918E-4544-4A50-8028-6CE5E2E1BEC2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363421" y="627534"/>
            <a:ext cx="7520947" cy="3600284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>
              <a:spcAft>
                <a:spcPts val="60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8" name="Rectangle 9"/>
          <p:cNvSpPr>
            <a:spLocks/>
          </p:cNvSpPr>
          <p:nvPr/>
        </p:nvSpPr>
        <p:spPr bwMode="auto">
          <a:xfrm>
            <a:off x="2025955" y="76870"/>
            <a:ext cx="4706285" cy="431932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Typical architecture of PERIDECT+</a:t>
            </a:r>
          </a:p>
        </p:txBody>
      </p:sp>
      <p:pic>
        <p:nvPicPr>
          <p:cNvPr id="68" name="Picture 3" descr="C:\Users\najman.vaclav\Desktop\Peridect LOGO oře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ovéPole 72"/>
          <p:cNvSpPr txBox="1"/>
          <p:nvPr/>
        </p:nvSpPr>
        <p:spPr>
          <a:xfrm>
            <a:off x="2670572" y="4775150"/>
            <a:ext cx="645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E34BEB-F5DD-4C65-B262-79172C0A9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8" y="799817"/>
            <a:ext cx="8701244" cy="3512122"/>
          </a:xfrm>
          <a:prstGeom prst="rect">
            <a:avLst/>
          </a:prstGeom>
        </p:spPr>
      </p:pic>
      <p:pic>
        <p:nvPicPr>
          <p:cNvPr id="4" name="Obrázek 1">
            <a:extLst>
              <a:ext uri="{FF2B5EF4-FFF2-40B4-BE49-F238E27FC236}">
                <a16:creationId xmlns:a16="http://schemas.microsoft.com/office/drawing/2014/main" id="{47B6336A-B9F1-4A82-8628-B7722E8772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6" y="818105"/>
            <a:ext cx="3509408" cy="3507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935"/>
            <a:ext cx="1629251" cy="41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3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délník 52"/>
          <p:cNvSpPr/>
          <p:nvPr/>
        </p:nvSpPr>
        <p:spPr>
          <a:xfrm>
            <a:off x="376809" y="699542"/>
            <a:ext cx="8443664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1642" y="11271"/>
            <a:ext cx="9114862" cy="472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0" name="AutoShape 2" descr="Image result for c4 gama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41" name="Picture 3" descr="C:\0_Odkazy z plochy\TECHNIKA\PERIDECT+\Peridect_plus_foto 20141023\Upravené\FDV_04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4" y="1332080"/>
            <a:ext cx="4029890" cy="28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bdélník 53"/>
          <p:cNvSpPr/>
          <p:nvPr/>
        </p:nvSpPr>
        <p:spPr>
          <a:xfrm>
            <a:off x="4569073" y="699542"/>
            <a:ext cx="4251399" cy="3816424"/>
          </a:xfrm>
          <a:prstGeom prst="rect">
            <a:avLst/>
          </a:prstGeom>
          <a:solidFill>
            <a:srgbClr val="D5D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971600" y="84471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Control Unit PERIDECT+ (CUP+)</a:t>
            </a:r>
          </a:p>
          <a:p>
            <a:endParaRPr lang="cs-CZ" sz="1600" dirty="0">
              <a:latin typeface="Arial" panose="020B0604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63688" y="51470"/>
            <a:ext cx="535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UNIT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PERIDECT+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D0ED7DA-EF01-49FB-AA32-DBEBB4581221}"/>
              </a:ext>
            </a:extLst>
          </p:cNvPr>
          <p:cNvSpPr/>
          <p:nvPr/>
        </p:nvSpPr>
        <p:spPr>
          <a:xfrm>
            <a:off x="0" y="4745355"/>
            <a:ext cx="9144000" cy="398145"/>
          </a:xfrm>
          <a:custGeom>
            <a:avLst/>
            <a:gdLst/>
            <a:ahLst/>
            <a:cxnLst/>
            <a:rect l="l" t="t" r="r" b="b"/>
            <a:pathLst>
              <a:path w="9144000" h="398145">
                <a:moveTo>
                  <a:pt x="9143999" y="0"/>
                </a:moveTo>
                <a:lnTo>
                  <a:pt x="0" y="0"/>
                </a:lnTo>
                <a:lnTo>
                  <a:pt x="0" y="397856"/>
                </a:lnTo>
                <a:lnTo>
                  <a:pt x="9143999" y="397856"/>
                </a:lnTo>
                <a:lnTo>
                  <a:pt x="9143999" y="0"/>
                </a:lnTo>
                <a:close/>
              </a:path>
            </a:pathLst>
          </a:custGeom>
          <a:solidFill>
            <a:srgbClr val="B3223E"/>
          </a:solidFill>
        </p:spPr>
        <p:txBody>
          <a:bodyPr wrap="square" lIns="0" tIns="0" rIns="0" bIns="0" rtlCol="0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8" name="Picture 3" descr="C:\Users\najman.vaclav\Desktop\Peridect LOGO oře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82"/>
            <a:ext cx="1152128" cy="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9"/>
          <p:cNvSpPr>
            <a:spLocks/>
          </p:cNvSpPr>
          <p:nvPr/>
        </p:nvSpPr>
        <p:spPr bwMode="auto">
          <a:xfrm>
            <a:off x="4811634" y="1663883"/>
            <a:ext cx="3888432" cy="1887742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/>
          <a:lstStyle/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Modular Industrial Computer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LAN - TCP/IP for connection to Internet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4x directly controlled logical outputs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2x inputs for line modules (LCP+, PVJ, etc.)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&gt; RS485 communication bus integrated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FA04CD4-AAAB-45A1-9137-9E2C4228C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6" y="818105"/>
            <a:ext cx="3509408" cy="3507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935"/>
            <a:ext cx="1629251" cy="410917"/>
          </a:xfrm>
          <a:prstGeom prst="rect">
            <a:avLst/>
          </a:prstGeom>
        </p:spPr>
      </p:pic>
      <p:sp>
        <p:nvSpPr>
          <p:cNvPr id="15" name="TextovéPole 72"/>
          <p:cNvSpPr txBox="1"/>
          <p:nvPr/>
        </p:nvSpPr>
        <p:spPr>
          <a:xfrm>
            <a:off x="2670572" y="4775150"/>
            <a:ext cx="645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Professional perimeter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1523027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ECE5D82E17364F8C617094F6C64E40" ma:contentTypeVersion="13" ma:contentTypeDescription="Create a new document." ma:contentTypeScope="" ma:versionID="fdd3658360c6e67f1d9e342c02c0e901">
  <xsd:schema xmlns:xsd="http://www.w3.org/2001/XMLSchema" xmlns:xs="http://www.w3.org/2001/XMLSchema" xmlns:p="http://schemas.microsoft.com/office/2006/metadata/properties" xmlns:ns2="be485328-e6bc-4d9f-8853-62f5ff7e8e50" xmlns:ns3="0258cdea-08f0-4977-8df0-a748eea0559e" targetNamespace="http://schemas.microsoft.com/office/2006/metadata/properties" ma:root="true" ma:fieldsID="7b524fc6c84528fb4ad4bb2f74a67421" ns2:_="" ns3:_="">
    <xsd:import namespace="be485328-e6bc-4d9f-8853-62f5ff7e8e50"/>
    <xsd:import namespace="0258cdea-08f0-4977-8df0-a748eea05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85328-e6bc-4d9f-8853-62f5ff7e8e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8cdea-08f0-4977-8df0-a748eea0559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33332F-6C0E-4F8E-999F-9F5562893679}"/>
</file>

<file path=customXml/itemProps2.xml><?xml version="1.0" encoding="utf-8"?>
<ds:datastoreItem xmlns:ds="http://schemas.openxmlformats.org/officeDocument/2006/customXml" ds:itemID="{9C2A465F-E5B6-4E61-AB5E-C7A657ACE8B5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0258cdea-08f0-4977-8df0-a748eea0559e"/>
    <ds:schemaRef ds:uri="http://purl.org/dc/dcmitype/"/>
    <ds:schemaRef ds:uri="http://purl.org/dc/terms/"/>
    <ds:schemaRef ds:uri="http://schemas.microsoft.com/office/infopath/2007/PartnerControls"/>
    <ds:schemaRef ds:uri="be485328-e6bc-4d9f-8853-62f5ff7e8e50"/>
  </ds:schemaRefs>
</ds:datastoreItem>
</file>

<file path=customXml/itemProps3.xml><?xml version="1.0" encoding="utf-8"?>
<ds:datastoreItem xmlns:ds="http://schemas.openxmlformats.org/officeDocument/2006/customXml" ds:itemID="{26095A69-1D02-4395-8B32-4F7D47B46B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6444</TotalTime>
  <Words>841</Words>
  <Application>Microsoft Office PowerPoint</Application>
  <PresentationFormat>On-screen Show (16:9)</PresentationFormat>
  <Paragraphs>183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Motiv systému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Sieza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Najman Václav</dc:creator>
  <cp:lastModifiedBy>Phat Ngo</cp:lastModifiedBy>
  <cp:revision>299</cp:revision>
  <cp:lastPrinted>2015-07-23T15:18:11Z</cp:lastPrinted>
  <dcterms:created xsi:type="dcterms:W3CDTF">2015-07-08T06:36:37Z</dcterms:created>
  <dcterms:modified xsi:type="dcterms:W3CDTF">2022-05-16T08:41:41Z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0x0101004CECE5D82E17364F8C617094F6C64E40</vt:lpwstr>
  </property>
</Properties>
</file>